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Roboto Black"/>
      <p:bold r:id="rId75"/>
      <p:boldItalic r:id="rId76"/>
    </p:embeddedFont>
    <p:embeddedFont>
      <p:font typeface="Roboto"/>
      <p:regular r:id="rId77"/>
      <p:bold r:id="rId78"/>
      <p:italic r:id="rId79"/>
      <p:boldItalic r:id="rId80"/>
    </p:embeddedFont>
    <p:embeddedFont>
      <p:font typeface="Helvetica Neue"/>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boldItalic.fntdata"/><Relationship Id="rId83" Type="http://schemas.openxmlformats.org/officeDocument/2006/relationships/font" Target="fonts/HelveticaNeue-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oboto-boldItalic.fntdata"/><Relationship Id="rId82" Type="http://schemas.openxmlformats.org/officeDocument/2006/relationships/font" Target="fonts/HelveticaNeue-bold.fntdata"/><Relationship Id="rId81"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Black-bold.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regular.fntdata"/><Relationship Id="rId32" Type="http://schemas.openxmlformats.org/officeDocument/2006/relationships/slide" Target="slides/slide27.xml"/><Relationship Id="rId76" Type="http://schemas.openxmlformats.org/officeDocument/2006/relationships/font" Target="fonts/RobotoBlack-boldItalic.fntdata"/><Relationship Id="rId35" Type="http://schemas.openxmlformats.org/officeDocument/2006/relationships/slide" Target="slides/slide30.xml"/><Relationship Id="rId79" Type="http://schemas.openxmlformats.org/officeDocument/2006/relationships/font" Target="fonts/Roboto-italic.fntdata"/><Relationship Id="rId34" Type="http://schemas.openxmlformats.org/officeDocument/2006/relationships/slide" Target="slides/slide29.xml"/><Relationship Id="rId78" Type="http://schemas.openxmlformats.org/officeDocument/2006/relationships/font" Target="fonts/Roboto-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3f2abffe8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3f2abffe8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As you move through the process, cost estimates get better, the wall solution becomes optimized, and confidence in the successful completion of your project increases</a:t>
            </a:r>
            <a:endParaRPr/>
          </a:p>
          <a:p>
            <a:pPr indent="-298450" lvl="0" marL="457200" rtl="0" algn="l">
              <a:lnSpc>
                <a:spcPct val="100000"/>
              </a:lnSpc>
              <a:spcBef>
                <a:spcPts val="0"/>
              </a:spcBef>
              <a:spcAft>
                <a:spcPts val="0"/>
              </a:spcAft>
              <a:buSzPts val="1100"/>
              <a:buAutoNum type="arabicPeriod"/>
            </a:pPr>
            <a:r>
              <a:rPr lang="en"/>
              <a:t>Some of the steps may be combined depending on the project and the familiarity of the parties involved with PMB wall design and construction.</a:t>
            </a:r>
            <a:endParaRPr/>
          </a:p>
          <a:p>
            <a:pPr indent="-298450" lvl="0" marL="457200" rtl="0" algn="l">
              <a:lnSpc>
                <a:spcPct val="100000"/>
              </a:lnSpc>
              <a:spcBef>
                <a:spcPts val="0"/>
              </a:spcBef>
              <a:spcAft>
                <a:spcPts val="0"/>
              </a:spcAft>
              <a:buSzPts val="1100"/>
              <a:buAutoNum type="arabicPeriod"/>
            </a:pPr>
            <a:r>
              <a:rPr lang="en"/>
              <a:t>Proper soil investigation is critical.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1" marL="609600" rtl="0" algn="l">
              <a:lnSpc>
                <a:spcPct val="150000"/>
              </a:lnSpc>
              <a:spcBef>
                <a:spcPts val="0"/>
              </a:spcBef>
              <a:spcAft>
                <a:spcPts val="0"/>
              </a:spcAft>
              <a:buClr>
                <a:schemeClr val="dk1"/>
              </a:buClr>
              <a:buSzPts val="1200"/>
              <a:buNone/>
            </a:pPr>
            <a:r>
              <a:rPr lang="en" sz="1100">
                <a:solidFill>
                  <a:schemeClr val="dk1"/>
                </a:solidFill>
              </a:rPr>
              <a:t>The more information available in planning and design of a retaining wall, the more likely the wall will be properly designed to meet project requirements. Design and construction of a wall with limited, incomplete, or missing information requires someone to guess at conditions. Even if missing information does not lead to a wall failure, it often results in a wall that is either underdesigned for the actual conditions and does not provide the desired level of reliability or is overdesigned and costs more than it should.</a:t>
            </a:r>
            <a:endParaRPr sz="14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358ca7c2a6_8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358ca7c2a6_8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Formation of the Active Wedge failure plane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An alternate approach to using the Boussineq equation when determining the impact of offset strip loads on the wall would be to use a graphical Coulomb solution. Which is described in the PMB Manual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All of theses are described in design manuals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358ca7c2a6_8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358ca7c2a6_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Initial bearing capacity failure then overturning failure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358ca7c2a6_1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358ca7c2a6_1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358ca7c2a6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358ca7c2a6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
              <a:t>The PMB Manual provides more information for walls near a toe slope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1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5" name="Google Shape;45;p1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1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0" name="Google Shape;5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1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4" name="Google Shape;5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p:cSld name="CUSTOM_2">
    <p:spTree>
      <p:nvGrpSpPr>
        <p:cNvPr id="55" name="Shape 55"/>
        <p:cNvGrpSpPr/>
        <p:nvPr/>
      </p:nvGrpSpPr>
      <p:grpSpPr>
        <a:xfrm>
          <a:off x="0" y="0"/>
          <a:ext cx="0" cy="0"/>
          <a:chOff x="0" y="0"/>
          <a:chExt cx="0" cy="0"/>
        </a:xfrm>
      </p:grpSpPr>
      <p:sp>
        <p:nvSpPr>
          <p:cNvPr id="56" name="Google Shape;56;p14"/>
          <p:cNvSpPr/>
          <p:nvPr/>
        </p:nvSpPr>
        <p:spPr>
          <a:xfrm>
            <a:off x="-41000" y="-11587"/>
            <a:ext cx="9236100" cy="5193600"/>
          </a:xfrm>
          <a:prstGeom prst="rect">
            <a:avLst/>
          </a:prstGeom>
          <a:solidFill>
            <a:srgbClr val="D1222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14"/>
          <p:cNvPicPr preferRelativeResize="0"/>
          <p:nvPr/>
        </p:nvPicPr>
        <p:blipFill rotWithShape="1">
          <a:blip r:embed="rId2">
            <a:alphaModFix/>
          </a:blip>
          <a:srcRect b="0" l="0" r="0" t="0"/>
          <a:stretch/>
        </p:blipFill>
        <p:spPr>
          <a:xfrm>
            <a:off x="2470738" y="2135739"/>
            <a:ext cx="3791344" cy="872025"/>
          </a:xfrm>
          <a:prstGeom prst="rect">
            <a:avLst/>
          </a:prstGeom>
          <a:noFill/>
          <a:ln>
            <a:noFill/>
          </a:ln>
        </p:spPr>
      </p:pic>
      <p:sp>
        <p:nvSpPr>
          <p:cNvPr id="58" name="Google Shape;58;p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p:cSld name="BLANK_1_1_2">
    <p:spTree>
      <p:nvGrpSpPr>
        <p:cNvPr id="59" name="Shape 59"/>
        <p:cNvGrpSpPr/>
        <p:nvPr/>
      </p:nvGrpSpPr>
      <p:grpSpPr>
        <a:xfrm>
          <a:off x="0" y="0"/>
          <a:ext cx="0" cy="0"/>
          <a:chOff x="0" y="0"/>
          <a:chExt cx="0" cy="0"/>
        </a:xfrm>
      </p:grpSpPr>
      <p:sp>
        <p:nvSpPr>
          <p:cNvPr id="60" name="Google Shape;60;p15"/>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5"/>
          <p:cNvSpPr/>
          <p:nvPr/>
        </p:nvSpPr>
        <p:spPr>
          <a:xfrm>
            <a:off x="-30400" y="-30394"/>
            <a:ext cx="9228600" cy="5195400"/>
          </a:xfrm>
          <a:prstGeom prst="rect">
            <a:avLst/>
          </a:prstGeom>
          <a:solidFill>
            <a:srgbClr val="8A1B6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15"/>
          <p:cNvPicPr preferRelativeResize="0"/>
          <p:nvPr/>
        </p:nvPicPr>
        <p:blipFill rotWithShape="1">
          <a:blip r:embed="rId2">
            <a:alphaModFix/>
          </a:blip>
          <a:srcRect b="0" l="0" r="0" t="0"/>
          <a:stretch/>
        </p:blipFill>
        <p:spPr>
          <a:xfrm>
            <a:off x="2228650" y="2084869"/>
            <a:ext cx="3471863" cy="6572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1" name="Shape 11"/>
        <p:cNvGrpSpPr/>
        <p:nvPr/>
      </p:nvGrpSpPr>
      <p:grpSpPr>
        <a:xfrm>
          <a:off x="0" y="0"/>
          <a:ext cx="0" cy="0"/>
          <a:chOff x="0" y="0"/>
          <a:chExt cx="0" cy="0"/>
        </a:xfrm>
      </p:grpSpPr>
      <p:sp>
        <p:nvSpPr>
          <p:cNvPr id="12" name="Google Shape;12;p3"/>
          <p:cNvSpPr txBox="1"/>
          <p:nvPr>
            <p:ph idx="1" type="body"/>
          </p:nvPr>
        </p:nvSpPr>
        <p:spPr>
          <a:xfrm>
            <a:off x="4122125" y="1280025"/>
            <a:ext cx="4576200" cy="3783000"/>
          </a:xfrm>
          <a:prstGeom prst="rect">
            <a:avLst/>
          </a:prstGeom>
          <a:noFill/>
          <a:ln>
            <a:noFill/>
          </a:ln>
        </p:spPr>
        <p:txBody>
          <a:bodyPr anchorCtr="0" anchor="t" bIns="91425" lIns="91425" spcFirstLastPara="1" rIns="91425" wrap="square" tIns="91425">
            <a:normAutofit/>
          </a:bodyPr>
          <a:lstStyle>
            <a:lvl1pPr indent="-342900" lvl="0" marL="457200" algn="l">
              <a:lnSpc>
                <a:spcPct val="150000"/>
              </a:lnSpc>
              <a:spcBef>
                <a:spcPts val="1200"/>
              </a:spcBef>
              <a:spcAft>
                <a:spcPts val="0"/>
              </a:spcAft>
              <a:buSzPts val="1800"/>
              <a:buChar char="●"/>
              <a:defRPr sz="2000">
                <a:latin typeface="Roboto"/>
                <a:ea typeface="Roboto"/>
                <a:cs typeface="Roboto"/>
                <a:sym typeface="Roboto"/>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 name="Google Shape;13;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3"/>
          <p:cNvSpPr/>
          <p:nvPr/>
        </p:nvSpPr>
        <p:spPr>
          <a:xfrm>
            <a:off x="-5125" y="0"/>
            <a:ext cx="9144000" cy="860100"/>
          </a:xfrm>
          <a:prstGeom prst="rect">
            <a:avLst/>
          </a:prstGeom>
          <a:solidFill>
            <a:srgbClr val="D1222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2000"/>
              <a:buFont typeface="Montserrat"/>
              <a:buNone/>
              <a:defRPr sz="3000">
                <a:solidFill>
                  <a:schemeClr val="lt1"/>
                </a:solidFill>
                <a:latin typeface="Roboto Black"/>
                <a:ea typeface="Roboto Black"/>
                <a:cs typeface="Roboto Black"/>
                <a:sym typeface="Roboto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 name="Google Shape;18;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 name="Google Shape;21;p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 name="Google Shape;2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7" name="Google Shape;37;p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1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1" name="Google Shape;4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drive.google.com/file/d/1f194lrGKwP_04zIjcGp1yQi7M8e8JhEf/view" TargetMode="Externa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0.jpg"/><Relationship Id="rId4" Type="http://schemas.openxmlformats.org/officeDocument/2006/relationships/image" Target="../media/image34.jpg"/><Relationship Id="rId5"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drive.google.com/file/d/1PRMsKfSq5LjgXIf5yaJYAv5_uya5-KJ1/view" TargetMode="Externa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jpg"/><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jpg"/><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drive.google.com/file/d/1QSeY6j46j2MWtxtL_kL6iWE3cgNvXQnq/view" TargetMode="Externa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6.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2.jpg"/><Relationship Id="rId4" Type="http://schemas.openxmlformats.org/officeDocument/2006/relationships/image" Target="../media/image7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jpg"/><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5"/>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9" name="Google Shape;129;p25"/>
          <p:cNvSpPr txBox="1"/>
          <p:nvPr>
            <p:ph idx="1" type="body"/>
          </p:nvPr>
        </p:nvSpPr>
        <p:spPr>
          <a:xfrm>
            <a:off x="163800" y="1017600"/>
            <a:ext cx="8816400" cy="646500"/>
          </a:xfrm>
          <a:prstGeom prst="rect">
            <a:avLst/>
          </a:prstGeom>
          <a:noFill/>
          <a:ln>
            <a:noFill/>
          </a:ln>
        </p:spPr>
        <p:txBody>
          <a:bodyPr anchorCtr="0" anchor="t" bIns="91425" lIns="91425" spcFirstLastPara="1" rIns="91425" wrap="square" tIns="91425">
            <a:spAutoFit/>
          </a:bodyPr>
          <a:lstStyle/>
          <a:p>
            <a:pPr indent="-304800" lvl="0" marL="457200" rtl="0" algn="just">
              <a:lnSpc>
                <a:spcPct val="150000"/>
              </a:lnSpc>
              <a:spcBef>
                <a:spcPts val="1200"/>
              </a:spcBef>
              <a:spcAft>
                <a:spcPts val="0"/>
              </a:spcAft>
              <a:buClr>
                <a:schemeClr val="dk1"/>
              </a:buClr>
              <a:buSzPts val="1200"/>
              <a:buChar char="●"/>
            </a:pPr>
            <a:r>
              <a:rPr lang="en" sz="1200">
                <a:solidFill>
                  <a:schemeClr val="dk1"/>
                </a:solidFill>
              </a:rPr>
              <a:t>PMB units area typically tapered on the sides to accommodate curved wall installations.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en" sz="1200">
                <a:solidFill>
                  <a:schemeClr val="dk1"/>
                </a:solidFill>
              </a:rPr>
              <a:t>There are also special units which allow for construction of corners.</a:t>
            </a:r>
            <a:endParaRPr sz="1200">
              <a:solidFill>
                <a:schemeClr val="dk1"/>
              </a:solidFill>
            </a:endParaRPr>
          </a:p>
        </p:txBody>
      </p:sp>
      <p:sp>
        <p:nvSpPr>
          <p:cNvPr id="130" name="Google Shape;130;p25"/>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What is a Precast Modular Block?</a:t>
            </a:r>
            <a:endParaRPr sz="3000"/>
          </a:p>
        </p:txBody>
      </p:sp>
      <p:pic>
        <p:nvPicPr>
          <p:cNvPr descr="A patio with a fire pit and chairs&#10;&#10;AI-generated content may be incorrect." id="131" name="Google Shape;131;p25"/>
          <p:cNvPicPr preferRelativeResize="0"/>
          <p:nvPr/>
        </p:nvPicPr>
        <p:blipFill rotWithShape="1">
          <a:blip r:embed="rId3">
            <a:alphaModFix/>
          </a:blip>
          <a:srcRect b="0" l="0" r="0" t="0"/>
          <a:stretch/>
        </p:blipFill>
        <p:spPr>
          <a:xfrm>
            <a:off x="119250" y="1860600"/>
            <a:ext cx="4517750" cy="3011833"/>
          </a:xfrm>
          <a:prstGeom prst="rect">
            <a:avLst/>
          </a:prstGeom>
          <a:noFill/>
          <a:ln>
            <a:noFill/>
          </a:ln>
        </p:spPr>
      </p:pic>
      <p:pic>
        <p:nvPicPr>
          <p:cNvPr descr="A house with a stone staircase&#10;&#10;AI-generated content may be incorrect." id="132" name="Google Shape;132;p25"/>
          <p:cNvPicPr preferRelativeResize="0"/>
          <p:nvPr/>
        </p:nvPicPr>
        <p:blipFill rotWithShape="1">
          <a:blip r:embed="rId4">
            <a:alphaModFix/>
          </a:blip>
          <a:srcRect b="0" l="0" r="0" t="0"/>
          <a:stretch/>
        </p:blipFill>
        <p:spPr>
          <a:xfrm>
            <a:off x="4507004" y="1860588"/>
            <a:ext cx="4517745" cy="30133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chemeClr val="lt1"/>
                </a:solidFill>
              </a:rPr>
              <a:t>What are the inputs for </a:t>
            </a:r>
            <a:endParaRPr b="1">
              <a:solidFill>
                <a:schemeClr val="lt1"/>
              </a:solidFill>
            </a:endParaRPr>
          </a:p>
          <a:p>
            <a:pPr indent="0" lvl="0" marL="0" rtl="0" algn="ctr">
              <a:lnSpc>
                <a:spcPct val="100000"/>
              </a:lnSpc>
              <a:spcBef>
                <a:spcPts val="0"/>
              </a:spcBef>
              <a:spcAft>
                <a:spcPts val="0"/>
              </a:spcAft>
              <a:buSzPct val="111111"/>
              <a:buNone/>
            </a:pPr>
            <a:r>
              <a:rPr b="1" lang="en">
                <a:solidFill>
                  <a:schemeClr val="lt1"/>
                </a:solidFill>
              </a:rPr>
              <a:t>PMB wall design?</a:t>
            </a:r>
            <a:endParaRPr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3" name="Google Shape;143;p27"/>
          <p:cNvSpPr txBox="1"/>
          <p:nvPr>
            <p:ph idx="1" type="body"/>
          </p:nvPr>
        </p:nvSpPr>
        <p:spPr>
          <a:xfrm>
            <a:off x="238500" y="1328325"/>
            <a:ext cx="2903400" cy="800400"/>
          </a:xfrm>
          <a:prstGeom prst="rect">
            <a:avLst/>
          </a:prstGeom>
          <a:noFill/>
          <a:ln>
            <a:noFill/>
          </a:ln>
        </p:spPr>
        <p:txBody>
          <a:bodyPr anchorCtr="0" anchor="t" bIns="91425" lIns="91425" spcFirstLastPara="1" rIns="91425" wrap="square" tIns="91425">
            <a:spAutoFit/>
          </a:bodyPr>
          <a:lstStyle/>
          <a:p>
            <a:pPr indent="0" lvl="0" marL="91440" rtl="0" algn="l">
              <a:lnSpc>
                <a:spcPct val="150000"/>
              </a:lnSpc>
              <a:spcBef>
                <a:spcPts val="1200"/>
              </a:spcBef>
              <a:spcAft>
                <a:spcPts val="1200"/>
              </a:spcAft>
              <a:buSzPts val="1800"/>
              <a:buNone/>
            </a:pPr>
            <a:r>
              <a:rPr lang="en" sz="1600">
                <a:solidFill>
                  <a:schemeClr val="dk1"/>
                </a:solidFill>
              </a:rPr>
              <a:t>Typical Steps for Designing and Construction of a Wall </a:t>
            </a:r>
            <a:endParaRPr sz="1600">
              <a:solidFill>
                <a:schemeClr val="dk1"/>
              </a:solidFill>
            </a:endParaRPr>
          </a:p>
        </p:txBody>
      </p:sp>
      <p:sp>
        <p:nvSpPr>
          <p:cNvPr id="144" name="Google Shape;144;p27"/>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pic>
        <p:nvPicPr>
          <p:cNvPr id="145" name="Google Shape;145;p27"/>
          <p:cNvPicPr preferRelativeResize="0"/>
          <p:nvPr/>
        </p:nvPicPr>
        <p:blipFill rotWithShape="1">
          <a:blip r:embed="rId3">
            <a:alphaModFix/>
          </a:blip>
          <a:srcRect b="0" l="0" r="0" t="0"/>
          <a:stretch/>
        </p:blipFill>
        <p:spPr>
          <a:xfrm>
            <a:off x="3085150" y="1073275"/>
            <a:ext cx="4692026" cy="3489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1" name="Google Shape;151;p28"/>
          <p:cNvSpPr txBox="1"/>
          <p:nvPr>
            <p:ph idx="1" type="body"/>
          </p:nvPr>
        </p:nvSpPr>
        <p:spPr>
          <a:xfrm>
            <a:off x="52675" y="890875"/>
            <a:ext cx="54123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Wall Geometry and Site Grading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Detailed Geotechnical Information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Wall Loading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Leveling Pad Requirements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Design Requirements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Water Conditions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Unusual / Special Conditions or Requirements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Top of Wall Requirements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Site Utilities </a:t>
            </a:r>
            <a:endParaRPr sz="1200">
              <a:solidFill>
                <a:schemeClr val="dk1"/>
              </a:solidFill>
            </a:endParaRPr>
          </a:p>
        </p:txBody>
      </p:sp>
      <p:sp>
        <p:nvSpPr>
          <p:cNvPr id="152" name="Google Shape;152;p2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pic>
        <p:nvPicPr>
          <p:cNvPr id="153" name="Google Shape;153;p28"/>
          <p:cNvPicPr preferRelativeResize="0"/>
          <p:nvPr/>
        </p:nvPicPr>
        <p:blipFill rotWithShape="1">
          <a:blip r:embed="rId3">
            <a:alphaModFix/>
          </a:blip>
          <a:srcRect b="0" l="0" r="0" t="0"/>
          <a:stretch/>
        </p:blipFill>
        <p:spPr>
          <a:xfrm>
            <a:off x="4421226" y="917423"/>
            <a:ext cx="2649776" cy="2942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9" name="Google Shape;159;p29"/>
          <p:cNvSpPr txBox="1"/>
          <p:nvPr>
            <p:ph idx="1" type="body"/>
          </p:nvPr>
        </p:nvSpPr>
        <p:spPr>
          <a:xfrm>
            <a:off x="52675" y="890875"/>
            <a:ext cx="88527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Soils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Soils are the largest single factor that impact the wall’s design, construction, and performance.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Unit Weight (pcf)</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Internal Angle of Friction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Cohesion (psf)</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Shear Strength</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It is the soils resistance to mass deformation from                                                                                             a combination of particle rolling, sliding, and crushing.</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It is measured in terms of two parameters,                                                                                               internal angle of friction and cohesion, both of                                                                                              which can be shown by plotting a Mohr-Coulomb diagram. </a:t>
            </a:r>
            <a:endParaRPr sz="1200">
              <a:solidFill>
                <a:schemeClr val="dk1"/>
              </a:solidFill>
            </a:endParaRPr>
          </a:p>
        </p:txBody>
      </p:sp>
      <p:sp>
        <p:nvSpPr>
          <p:cNvPr id="160" name="Google Shape;160;p2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pic>
        <p:nvPicPr>
          <p:cNvPr id="161" name="Google Shape;161;p29"/>
          <p:cNvPicPr preferRelativeResize="0"/>
          <p:nvPr/>
        </p:nvPicPr>
        <p:blipFill rotWithShape="1">
          <a:blip r:embed="rId3">
            <a:alphaModFix/>
          </a:blip>
          <a:srcRect b="0" l="0" r="0" t="0"/>
          <a:stretch/>
        </p:blipFill>
        <p:spPr>
          <a:xfrm>
            <a:off x="5326625" y="1831875"/>
            <a:ext cx="3300900" cy="1640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7" name="Google Shape;167;p30"/>
          <p:cNvSpPr txBox="1"/>
          <p:nvPr>
            <p:ph idx="1" type="body"/>
          </p:nvPr>
        </p:nvSpPr>
        <p:spPr>
          <a:xfrm>
            <a:off x="52675" y="890875"/>
            <a:ext cx="9015600" cy="4210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6005" lvl="1" marL="914400" rtl="0" algn="l">
              <a:lnSpc>
                <a:spcPct val="150000"/>
              </a:lnSpc>
              <a:spcBef>
                <a:spcPts val="0"/>
              </a:spcBef>
              <a:spcAft>
                <a:spcPts val="0"/>
              </a:spcAft>
              <a:buClr>
                <a:schemeClr val="dk1"/>
              </a:buClr>
              <a:buSzPts val="1219"/>
              <a:buChar char="○"/>
            </a:pPr>
            <a:r>
              <a:rPr lang="en" sz="1218">
                <a:solidFill>
                  <a:schemeClr val="dk1"/>
                </a:solidFill>
              </a:rPr>
              <a:t>Shear Strength</a:t>
            </a:r>
            <a:endParaRPr sz="1218">
              <a:solidFill>
                <a:schemeClr val="dk1"/>
              </a:solidFill>
            </a:endParaRPr>
          </a:p>
          <a:p>
            <a:pPr indent="-306004" lvl="2" marL="1371600" rtl="0" algn="l">
              <a:lnSpc>
                <a:spcPct val="150000"/>
              </a:lnSpc>
              <a:spcBef>
                <a:spcPts val="0"/>
              </a:spcBef>
              <a:spcAft>
                <a:spcPts val="0"/>
              </a:spcAft>
              <a:buClr>
                <a:schemeClr val="dk1"/>
              </a:buClr>
              <a:buSzPts val="1219"/>
              <a:buChar char="■"/>
            </a:pPr>
            <a:r>
              <a:rPr lang="en" sz="1218">
                <a:solidFill>
                  <a:schemeClr val="dk1"/>
                </a:solidFill>
              </a:rPr>
              <a:t>Internal angle of friction (</a:t>
            </a:r>
            <a:r>
              <a:rPr lang="en" sz="1200">
                <a:solidFill>
                  <a:schemeClr val="dk1"/>
                </a:solidFill>
              </a:rPr>
              <a:t>Φ</a:t>
            </a:r>
            <a:r>
              <a:rPr lang="en" sz="1218">
                <a:solidFill>
                  <a:schemeClr val="dk1"/>
                </a:solidFill>
              </a:rPr>
              <a:t>) </a:t>
            </a:r>
            <a:endParaRPr sz="1218">
              <a:solidFill>
                <a:schemeClr val="dk1"/>
              </a:solidFill>
            </a:endParaRPr>
          </a:p>
          <a:p>
            <a:pPr indent="-306004" lvl="3" marL="1828800" rtl="0" algn="l">
              <a:lnSpc>
                <a:spcPct val="150000"/>
              </a:lnSpc>
              <a:spcBef>
                <a:spcPts val="0"/>
              </a:spcBef>
              <a:spcAft>
                <a:spcPts val="0"/>
              </a:spcAft>
              <a:buClr>
                <a:schemeClr val="dk1"/>
              </a:buClr>
              <a:buSzPts val="1219"/>
              <a:buChar char="●"/>
            </a:pPr>
            <a:r>
              <a:rPr lang="en" sz="1218">
                <a:solidFill>
                  <a:schemeClr val="dk1"/>
                </a:solidFill>
              </a:rPr>
              <a:t>Is the resistance of slip between particles in the soil. Care must be taken to use an appropriate value of internal angle of friction for fine-grained soils.</a:t>
            </a:r>
            <a:endParaRPr sz="1218">
              <a:solidFill>
                <a:schemeClr val="dk1"/>
              </a:solidFill>
            </a:endParaRPr>
          </a:p>
          <a:p>
            <a:pPr indent="-306004" lvl="2" marL="1371600" rtl="0" algn="l">
              <a:lnSpc>
                <a:spcPct val="150000"/>
              </a:lnSpc>
              <a:spcBef>
                <a:spcPts val="0"/>
              </a:spcBef>
              <a:spcAft>
                <a:spcPts val="0"/>
              </a:spcAft>
              <a:buClr>
                <a:schemeClr val="dk1"/>
              </a:buClr>
              <a:buSzPts val="1219"/>
              <a:buChar char="■"/>
            </a:pPr>
            <a:r>
              <a:rPr lang="en" sz="1218">
                <a:solidFill>
                  <a:schemeClr val="dk1"/>
                </a:solidFill>
              </a:rPr>
              <a:t>Cohesion (c) </a:t>
            </a:r>
            <a:endParaRPr sz="1218">
              <a:solidFill>
                <a:schemeClr val="dk1"/>
              </a:solidFill>
            </a:endParaRPr>
          </a:p>
          <a:p>
            <a:pPr indent="-306004" lvl="3" marL="1828800" rtl="0" algn="l">
              <a:lnSpc>
                <a:spcPct val="150000"/>
              </a:lnSpc>
              <a:spcBef>
                <a:spcPts val="0"/>
              </a:spcBef>
              <a:spcAft>
                <a:spcPts val="0"/>
              </a:spcAft>
              <a:buClr>
                <a:schemeClr val="dk1"/>
              </a:buClr>
              <a:buSzPts val="1219"/>
              <a:buChar char="●"/>
            </a:pPr>
            <a:r>
              <a:rPr lang="en" sz="1218">
                <a:solidFill>
                  <a:schemeClr val="dk1"/>
                </a:solidFill>
              </a:rPr>
              <a:t>Is the measure of attraction between soil particles at no normal stress. </a:t>
            </a:r>
            <a:endParaRPr sz="1218">
              <a:solidFill>
                <a:schemeClr val="dk1"/>
              </a:solidFill>
            </a:endParaRPr>
          </a:p>
          <a:p>
            <a:pPr indent="-306004" lvl="3" marL="1828800" rtl="0" algn="l">
              <a:lnSpc>
                <a:spcPct val="150000"/>
              </a:lnSpc>
              <a:spcBef>
                <a:spcPts val="0"/>
              </a:spcBef>
              <a:spcAft>
                <a:spcPts val="0"/>
              </a:spcAft>
              <a:buClr>
                <a:schemeClr val="dk1"/>
              </a:buClr>
              <a:buSzPts val="1219"/>
              <a:buChar char="●"/>
            </a:pPr>
            <a:r>
              <a:rPr lang="en" sz="1218">
                <a:solidFill>
                  <a:schemeClr val="dk1"/>
                </a:solidFill>
              </a:rPr>
              <a:t>It changes with pore pressure and/or movement of the soil. </a:t>
            </a:r>
            <a:endParaRPr sz="1218">
              <a:solidFill>
                <a:schemeClr val="dk1"/>
              </a:solidFill>
            </a:endParaRPr>
          </a:p>
          <a:p>
            <a:pPr indent="-306004" lvl="3" marL="1828800" rtl="0" algn="l">
              <a:lnSpc>
                <a:spcPct val="150000"/>
              </a:lnSpc>
              <a:spcBef>
                <a:spcPts val="0"/>
              </a:spcBef>
              <a:spcAft>
                <a:spcPts val="0"/>
              </a:spcAft>
              <a:buClr>
                <a:schemeClr val="dk1"/>
              </a:buClr>
              <a:buSzPts val="1219"/>
              <a:buChar char="●"/>
            </a:pPr>
            <a:r>
              <a:rPr lang="en" sz="1218">
                <a:solidFill>
                  <a:schemeClr val="dk1"/>
                </a:solidFill>
              </a:rPr>
              <a:t>As a result, most wall designers ignore cohesion in wall design.</a:t>
            </a:r>
            <a:endParaRPr sz="1218">
              <a:solidFill>
                <a:schemeClr val="dk1"/>
              </a:solidFill>
            </a:endParaRPr>
          </a:p>
        </p:txBody>
      </p:sp>
      <p:sp>
        <p:nvSpPr>
          <p:cNvPr id="168" name="Google Shape;168;p3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 name="Google Shape;174;p31"/>
          <p:cNvSpPr txBox="1"/>
          <p:nvPr>
            <p:ph idx="1" type="body"/>
          </p:nvPr>
        </p:nvSpPr>
        <p:spPr>
          <a:xfrm>
            <a:off x="52675" y="890875"/>
            <a:ext cx="6911100" cy="3992100"/>
          </a:xfrm>
          <a:prstGeom prst="rect">
            <a:avLst/>
          </a:prstGeom>
          <a:noFill/>
          <a:ln>
            <a:noFill/>
          </a:ln>
        </p:spPr>
        <p:txBody>
          <a:bodyPr anchorCtr="0" anchor="t" bIns="91425" lIns="91425" spcFirstLastPara="1" rIns="91425" wrap="square" tIns="91425">
            <a:normAutofit lnSpcReduction="2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Unit Weight, Density, and Compaction </a:t>
            </a:r>
            <a:endParaRPr sz="1200">
              <a:solidFill>
                <a:schemeClr val="dk1"/>
              </a:solidFill>
            </a:endParaRPr>
          </a:p>
          <a:p>
            <a:pPr indent="0" lvl="0" marL="914400" rtl="0" algn="l">
              <a:lnSpc>
                <a:spcPct val="150000"/>
              </a:lnSpc>
              <a:spcBef>
                <a:spcPts val="1200"/>
              </a:spcBef>
              <a:spcAft>
                <a:spcPts val="0"/>
              </a:spcAft>
              <a:buSzPts val="1800"/>
              <a:buNone/>
            </a:pPr>
            <a:r>
              <a:rPr lang="en" sz="1200">
                <a:solidFill>
                  <a:schemeClr val="dk1"/>
                </a:solidFill>
              </a:rPr>
              <a:t>Soils are made up of solids, water, and air. The proportions of each impacts the engineering behavior of the soil. Unit weight, density, and compaction are concepts that help describe soils.</a:t>
            </a:r>
            <a:endParaRPr sz="1200">
              <a:solidFill>
                <a:schemeClr val="dk1"/>
              </a:solidFill>
            </a:endParaRPr>
          </a:p>
          <a:p>
            <a:pPr indent="-304800" lvl="2" marL="1371600" rtl="0" algn="l">
              <a:lnSpc>
                <a:spcPct val="150000"/>
              </a:lnSpc>
              <a:spcBef>
                <a:spcPts val="1200"/>
              </a:spcBef>
              <a:spcAft>
                <a:spcPts val="0"/>
              </a:spcAft>
              <a:buClr>
                <a:schemeClr val="dk1"/>
              </a:buClr>
              <a:buSzPts val="1200"/>
              <a:buChar char="■"/>
            </a:pPr>
            <a:r>
              <a:rPr lang="en" sz="1200">
                <a:solidFill>
                  <a:schemeClr val="dk1"/>
                </a:solidFill>
              </a:rPr>
              <a:t>Unit weight - the total weight of the soil particles and water in a given volume.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Relative density - Often just called density of the soil is the ratio of the soil’s in-place density to its maximum density.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Soils, especially fill soils, can be compacted to make them denser – increasing their strength and reducing potential for settlement.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Dense soils tend to have higher shear strength than loose soils.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Water plays an important role in compaction of soils, with a soil being easier to compact to a higher density at a specific “optimum” water content. </a:t>
            </a:r>
            <a:endParaRPr sz="1200">
              <a:solidFill>
                <a:schemeClr val="dk1"/>
              </a:solidFill>
            </a:endParaRPr>
          </a:p>
        </p:txBody>
      </p:sp>
      <p:sp>
        <p:nvSpPr>
          <p:cNvPr id="175" name="Google Shape;175;p31"/>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 name="Google Shape;181;p32"/>
          <p:cNvSpPr txBox="1"/>
          <p:nvPr>
            <p:ph idx="1" type="body"/>
          </p:nvPr>
        </p:nvSpPr>
        <p:spPr>
          <a:xfrm>
            <a:off x="-12" y="988250"/>
            <a:ext cx="64377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Soil Properties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Unit Weight ( γ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Typical range for design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100 pcf to 145 pcf</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Internal angle of friction ( Φ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Typical range for design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15° to 40°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Cohesion ( c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Typical range for design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0 psf to 2,000+psf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u="sng">
                <a:solidFill>
                  <a:srgbClr val="FF0000"/>
                </a:solidFill>
              </a:rPr>
              <a:t>However, cohesion is typically ignored in retaining wall design</a:t>
            </a:r>
            <a:r>
              <a:rPr lang="en" sz="1200" u="sng">
                <a:solidFill>
                  <a:schemeClr val="dk1"/>
                </a:solidFill>
              </a:rPr>
              <a:t> </a:t>
            </a:r>
            <a:endParaRPr sz="1200">
              <a:solidFill>
                <a:schemeClr val="dk1"/>
              </a:solidFill>
            </a:endParaRPr>
          </a:p>
        </p:txBody>
      </p:sp>
      <p:sp>
        <p:nvSpPr>
          <p:cNvPr id="182" name="Google Shape;182;p3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sp>
        <p:nvSpPr>
          <p:cNvPr id="183" name="Google Shape;183;p32"/>
          <p:cNvSpPr txBox="1"/>
          <p:nvPr/>
        </p:nvSpPr>
        <p:spPr>
          <a:xfrm>
            <a:off x="4646088" y="1392950"/>
            <a:ext cx="3885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Φ: Soil Internal Angle of Friction </a:t>
            </a:r>
            <a:endParaRPr b="0" i="0" sz="1800" u="none" cap="none" strike="noStrike">
              <a:solidFill>
                <a:schemeClr val="dk2"/>
              </a:solidFill>
              <a:latin typeface="Arial"/>
              <a:ea typeface="Arial"/>
              <a:cs typeface="Arial"/>
              <a:sym typeface="Arial"/>
            </a:endParaRPr>
          </a:p>
        </p:txBody>
      </p:sp>
      <p:sp>
        <p:nvSpPr>
          <p:cNvPr id="184" name="Google Shape;184;p32"/>
          <p:cNvSpPr txBox="1"/>
          <p:nvPr/>
        </p:nvSpPr>
        <p:spPr>
          <a:xfrm>
            <a:off x="4161088" y="1830200"/>
            <a:ext cx="1722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sng" cap="none" strike="noStrike">
                <a:solidFill>
                  <a:srgbClr val="FF0000"/>
                </a:solidFill>
                <a:latin typeface="Arial"/>
                <a:ea typeface="Arial"/>
                <a:cs typeface="Arial"/>
                <a:sym typeface="Arial"/>
              </a:rPr>
              <a:t>Poor Soils (Fines)</a:t>
            </a:r>
            <a:endParaRPr b="0" i="0" sz="1500" u="sng" cap="none" strike="noStrike">
              <a:solidFill>
                <a:srgbClr val="FF0000"/>
              </a:solidFill>
              <a:latin typeface="Arial"/>
              <a:ea typeface="Arial"/>
              <a:cs typeface="Arial"/>
              <a:sym typeface="Arial"/>
            </a:endParaRPr>
          </a:p>
        </p:txBody>
      </p:sp>
      <p:sp>
        <p:nvSpPr>
          <p:cNvPr id="185" name="Google Shape;185;p32"/>
          <p:cNvSpPr txBox="1"/>
          <p:nvPr/>
        </p:nvSpPr>
        <p:spPr>
          <a:xfrm>
            <a:off x="7017813" y="1830200"/>
            <a:ext cx="20637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sng" cap="none" strike="noStrike">
                <a:solidFill>
                  <a:srgbClr val="70D745"/>
                </a:solidFill>
                <a:latin typeface="Arial"/>
                <a:ea typeface="Arial"/>
                <a:cs typeface="Arial"/>
                <a:sym typeface="Arial"/>
              </a:rPr>
              <a:t>Good Soils (Granular) </a:t>
            </a:r>
            <a:endParaRPr b="0" i="0" sz="1500" u="sng" cap="none" strike="noStrike">
              <a:solidFill>
                <a:srgbClr val="70D745"/>
              </a:solidFill>
              <a:latin typeface="Arial"/>
              <a:ea typeface="Arial"/>
              <a:cs typeface="Arial"/>
              <a:sym typeface="Arial"/>
            </a:endParaRPr>
          </a:p>
        </p:txBody>
      </p:sp>
      <p:sp>
        <p:nvSpPr>
          <p:cNvPr id="186" name="Google Shape;186;p32"/>
          <p:cNvSpPr/>
          <p:nvPr/>
        </p:nvSpPr>
        <p:spPr>
          <a:xfrm>
            <a:off x="4379142" y="2373654"/>
            <a:ext cx="4641600" cy="336000"/>
          </a:xfrm>
          <a:prstGeom prst="rightArrow">
            <a:avLst>
              <a:gd fmla="val 50000" name="adj1"/>
              <a:gd fmla="val 50000" name="adj2"/>
            </a:avLst>
          </a:prstGeom>
          <a:gradFill>
            <a:gsLst>
              <a:gs pos="0">
                <a:srgbClr val="6DA1E6"/>
              </a:gs>
              <a:gs pos="57000">
                <a:srgbClr val="92D050"/>
              </a:gs>
              <a:gs pos="100000">
                <a:srgbClr val="92D050"/>
              </a:gs>
            </a:gsLst>
            <a:lin ang="0" scaled="0"/>
          </a:gradFill>
          <a:ln cap="flat" cmpd="sng" w="9525">
            <a:solidFill>
              <a:srgbClr val="D01C24"/>
            </a:solidFill>
            <a:prstDash val="solid"/>
            <a:round/>
            <a:headEnd len="sm" w="sm" type="none"/>
            <a:tailEnd len="sm" w="sm" type="none"/>
          </a:ln>
          <a:effectLst>
            <a:outerShdw blurRad="381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sp>
        <p:nvSpPr>
          <p:cNvPr id="187" name="Google Shape;187;p32"/>
          <p:cNvSpPr txBox="1"/>
          <p:nvPr/>
        </p:nvSpPr>
        <p:spPr>
          <a:xfrm>
            <a:off x="4379150" y="2097888"/>
            <a:ext cx="1098000" cy="4617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Φ = Low</a:t>
            </a:r>
            <a:endParaRPr b="0" i="0" sz="1500" u="none" cap="none" strike="noStrike">
              <a:solidFill>
                <a:schemeClr val="dk2"/>
              </a:solidFill>
              <a:latin typeface="Arial"/>
              <a:ea typeface="Arial"/>
              <a:cs typeface="Arial"/>
              <a:sym typeface="Arial"/>
            </a:endParaRPr>
          </a:p>
        </p:txBody>
      </p:sp>
      <p:sp>
        <p:nvSpPr>
          <p:cNvPr id="188" name="Google Shape;188;p32"/>
          <p:cNvSpPr txBox="1"/>
          <p:nvPr/>
        </p:nvSpPr>
        <p:spPr>
          <a:xfrm>
            <a:off x="7475471" y="2083250"/>
            <a:ext cx="1148400" cy="4617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Arial"/>
                <a:ea typeface="Arial"/>
                <a:cs typeface="Arial"/>
                <a:sym typeface="Arial"/>
              </a:rPr>
              <a:t>Φ = High</a:t>
            </a:r>
            <a:endParaRPr b="0" i="0" sz="1500" u="none" cap="none" strike="noStrike">
              <a:solidFill>
                <a:schemeClr val="dk2"/>
              </a:solidFill>
              <a:latin typeface="Arial"/>
              <a:ea typeface="Arial"/>
              <a:cs typeface="Arial"/>
              <a:sym typeface="Arial"/>
            </a:endParaRPr>
          </a:p>
        </p:txBody>
      </p:sp>
      <p:sp>
        <p:nvSpPr>
          <p:cNvPr id="189" name="Google Shape;189;p32"/>
          <p:cNvSpPr txBox="1"/>
          <p:nvPr/>
        </p:nvSpPr>
        <p:spPr>
          <a:xfrm>
            <a:off x="4168075" y="2802825"/>
            <a:ext cx="1090800" cy="6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Clayey /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Silty Sand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FF"/>
                </a:solidFill>
                <a:latin typeface="Arial"/>
                <a:ea typeface="Arial"/>
                <a:cs typeface="Arial"/>
                <a:sym typeface="Arial"/>
              </a:rPr>
              <a:t>Φ : 28°</a:t>
            </a:r>
            <a:endParaRPr b="0" i="0" sz="1300" u="none" cap="none" strike="noStrike">
              <a:solidFill>
                <a:srgbClr val="0000FF"/>
              </a:solidFill>
              <a:latin typeface="Arial"/>
              <a:ea typeface="Arial"/>
              <a:cs typeface="Arial"/>
              <a:sym typeface="Arial"/>
            </a:endParaRPr>
          </a:p>
        </p:txBody>
      </p:sp>
      <p:sp>
        <p:nvSpPr>
          <p:cNvPr id="190" name="Google Shape;190;p32"/>
          <p:cNvSpPr txBox="1"/>
          <p:nvPr/>
        </p:nvSpPr>
        <p:spPr>
          <a:xfrm>
            <a:off x="5517513" y="2631325"/>
            <a:ext cx="1090800" cy="6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Silty Sand</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FF"/>
                </a:solidFill>
                <a:latin typeface="Arial"/>
                <a:ea typeface="Arial"/>
                <a:cs typeface="Arial"/>
                <a:sym typeface="Arial"/>
              </a:rPr>
              <a:t>Φ : 30°</a:t>
            </a:r>
            <a:endParaRPr b="0" i="0" sz="1300" u="none" cap="none" strike="noStrike">
              <a:solidFill>
                <a:srgbClr val="0000FF"/>
              </a:solidFill>
              <a:latin typeface="Arial"/>
              <a:ea typeface="Arial"/>
              <a:cs typeface="Arial"/>
              <a:sym typeface="Arial"/>
            </a:endParaRPr>
          </a:p>
        </p:txBody>
      </p:sp>
      <p:sp>
        <p:nvSpPr>
          <p:cNvPr id="191" name="Google Shape;191;p32"/>
          <p:cNvSpPr txBox="1"/>
          <p:nvPr/>
        </p:nvSpPr>
        <p:spPr>
          <a:xfrm>
            <a:off x="6771513" y="2631325"/>
            <a:ext cx="1090800" cy="6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Well Graded</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Sand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FF"/>
                </a:solidFill>
                <a:latin typeface="Arial"/>
                <a:ea typeface="Arial"/>
                <a:cs typeface="Arial"/>
                <a:sym typeface="Arial"/>
              </a:rPr>
              <a:t>Φ : 34°</a:t>
            </a:r>
            <a:endParaRPr b="0" i="0" sz="1300" u="none" cap="none" strike="noStrike">
              <a:solidFill>
                <a:srgbClr val="0000FF"/>
              </a:solidFill>
              <a:latin typeface="Arial"/>
              <a:ea typeface="Arial"/>
              <a:cs typeface="Arial"/>
              <a:sym typeface="Arial"/>
            </a:endParaRPr>
          </a:p>
        </p:txBody>
      </p:sp>
      <p:sp>
        <p:nvSpPr>
          <p:cNvPr id="192" name="Google Shape;192;p32"/>
          <p:cNvSpPr txBox="1"/>
          <p:nvPr/>
        </p:nvSpPr>
        <p:spPr>
          <a:xfrm>
            <a:off x="7965013" y="2631325"/>
            <a:ext cx="1090800" cy="62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Arial"/>
                <a:ea typeface="Arial"/>
                <a:cs typeface="Arial"/>
                <a:sym typeface="Arial"/>
              </a:rPr>
              <a:t>Crushed Gravel</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FF"/>
                </a:solidFill>
                <a:latin typeface="Arial"/>
                <a:ea typeface="Arial"/>
                <a:cs typeface="Arial"/>
                <a:sym typeface="Arial"/>
              </a:rPr>
              <a:t>Φ : 40°</a:t>
            </a:r>
            <a:endParaRPr b="0" i="0" sz="1300" u="none" cap="none" strike="noStrike">
              <a:solidFill>
                <a:srgbClr val="0000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8" name="Google Shape;198;p33"/>
          <p:cNvSpPr txBox="1"/>
          <p:nvPr>
            <p:ph idx="1" type="body"/>
          </p:nvPr>
        </p:nvSpPr>
        <p:spPr>
          <a:xfrm>
            <a:off x="52675" y="890875"/>
            <a:ext cx="7634700" cy="3992100"/>
          </a:xfrm>
          <a:prstGeom prst="rect">
            <a:avLst/>
          </a:prstGeom>
          <a:noFill/>
          <a:ln>
            <a:noFill/>
          </a:ln>
        </p:spPr>
        <p:txBody>
          <a:bodyPr anchorCtr="0" anchor="t" bIns="91425" lIns="91425" spcFirstLastPara="1" rIns="91425" wrap="square" tIns="91425">
            <a:normAutofit fontScale="92500"/>
          </a:bodyPr>
          <a:lstStyle/>
          <a:p>
            <a:pPr indent="-330200" lvl="0" marL="457200" rtl="0" algn="l">
              <a:lnSpc>
                <a:spcPct val="150000"/>
              </a:lnSpc>
              <a:spcBef>
                <a:spcPts val="1200"/>
              </a:spcBef>
              <a:spcAft>
                <a:spcPts val="0"/>
              </a:spcAft>
              <a:buClr>
                <a:schemeClr val="dk1"/>
              </a:buClr>
              <a:buSzPct val="108108"/>
              <a:buChar char="●"/>
            </a:pPr>
            <a:r>
              <a:rPr lang="en" sz="1600">
                <a:solidFill>
                  <a:schemeClr val="dk1"/>
                </a:solidFill>
              </a:rPr>
              <a:t>Information Required to Design a Wall</a:t>
            </a:r>
            <a:endParaRPr sz="1600">
              <a:solidFill>
                <a:schemeClr val="dk1"/>
              </a:solidFill>
            </a:endParaRPr>
          </a:p>
          <a:p>
            <a:pPr indent="-307975" lvl="1" marL="914400" rtl="0" algn="l">
              <a:lnSpc>
                <a:spcPct val="150000"/>
              </a:lnSpc>
              <a:spcBef>
                <a:spcPts val="0"/>
              </a:spcBef>
              <a:spcAft>
                <a:spcPts val="0"/>
              </a:spcAft>
              <a:buClr>
                <a:schemeClr val="dk1"/>
              </a:buClr>
              <a:buSzPct val="112612"/>
              <a:buChar char="○"/>
            </a:pPr>
            <a:r>
              <a:rPr lang="en" sz="1200">
                <a:solidFill>
                  <a:schemeClr val="dk1"/>
                </a:solidFill>
              </a:rPr>
              <a:t>Wall Geometry - Nomenclature for PMB walls is similar to that used for most wall types.</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“Top of Wall” is defined as the top of the highest PMB unit </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“Toe of the Wall” is considered the front corner of                                                                             the lowest PMB unit </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“Embedment” or “bury depth” is the height of soil in                                                                       front of the wall near the toe</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Wall height is measured from the top of the wall to the                                                               bottom of the wall and includes both the exposed wall                                                                                   height and the embedment.</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A slope at the top of the wall is called the                                                                                      “crest slope” or “top slope”.</a:t>
            </a:r>
            <a:endParaRPr sz="1200">
              <a:solidFill>
                <a:schemeClr val="dk1"/>
              </a:solidFill>
            </a:endParaRPr>
          </a:p>
          <a:p>
            <a:pPr indent="-307975" lvl="2" marL="1371600" rtl="0" algn="l">
              <a:lnSpc>
                <a:spcPct val="150000"/>
              </a:lnSpc>
              <a:spcBef>
                <a:spcPts val="0"/>
              </a:spcBef>
              <a:spcAft>
                <a:spcPts val="0"/>
              </a:spcAft>
              <a:buClr>
                <a:schemeClr val="dk1"/>
              </a:buClr>
              <a:buSzPct val="112612"/>
              <a:buChar char="■"/>
            </a:pPr>
            <a:r>
              <a:rPr lang="en" sz="1200">
                <a:solidFill>
                  <a:schemeClr val="dk1"/>
                </a:solidFill>
              </a:rPr>
              <a:t>A slope at the bottom of the wall is referred                                                                                          to as a “toe slope” or the “bottom slope”.</a:t>
            </a:r>
            <a:endParaRPr sz="1200">
              <a:solidFill>
                <a:schemeClr val="dk1"/>
              </a:solidFill>
            </a:endParaRPr>
          </a:p>
        </p:txBody>
      </p:sp>
      <p:sp>
        <p:nvSpPr>
          <p:cNvPr id="199" name="Google Shape;199;p3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pic>
        <p:nvPicPr>
          <p:cNvPr id="200" name="Google Shape;200;p33"/>
          <p:cNvPicPr preferRelativeResize="0"/>
          <p:nvPr/>
        </p:nvPicPr>
        <p:blipFill rotWithShape="1">
          <a:blip r:embed="rId3">
            <a:alphaModFix/>
          </a:blip>
          <a:srcRect b="0" l="0" r="5731" t="0"/>
          <a:stretch/>
        </p:blipFill>
        <p:spPr>
          <a:xfrm>
            <a:off x="5121147" y="1540851"/>
            <a:ext cx="2882301" cy="223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6" name="Google Shape;206;p34"/>
          <p:cNvSpPr txBox="1"/>
          <p:nvPr>
            <p:ph idx="1" type="body"/>
          </p:nvPr>
        </p:nvSpPr>
        <p:spPr>
          <a:xfrm>
            <a:off x="52675" y="890875"/>
            <a:ext cx="86670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Information Required to Design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Embedment - PMB walls are designed with a minimum amount of “embedment” or bury on the bottom of the wall and aids in. </a:t>
            </a:r>
            <a:endParaRPr sz="1200">
              <a:solidFill>
                <a:schemeClr val="dk1"/>
              </a:solidFill>
            </a:endParaRPr>
          </a:p>
          <a:p>
            <a:pPr indent="-317500" lvl="2" marL="1371600" rtl="0" algn="l">
              <a:lnSpc>
                <a:spcPct val="150000"/>
              </a:lnSpc>
              <a:spcBef>
                <a:spcPts val="0"/>
              </a:spcBef>
              <a:spcAft>
                <a:spcPts val="0"/>
              </a:spcAft>
              <a:buClr>
                <a:schemeClr val="dk1"/>
              </a:buClr>
              <a:buSzPts val="1400"/>
              <a:buChar char="■"/>
            </a:pPr>
            <a:r>
              <a:rPr lang="en" sz="1200">
                <a:solidFill>
                  <a:schemeClr val="dk1"/>
                </a:solidFill>
              </a:rPr>
              <a:t>Bearing Resistance</a:t>
            </a:r>
            <a:endParaRPr sz="1200">
              <a:solidFill>
                <a:schemeClr val="dk1"/>
              </a:solidFill>
            </a:endParaRPr>
          </a:p>
          <a:p>
            <a:pPr indent="-317500" lvl="2" marL="1371600" rtl="0" algn="l">
              <a:lnSpc>
                <a:spcPct val="150000"/>
              </a:lnSpc>
              <a:spcBef>
                <a:spcPts val="0"/>
              </a:spcBef>
              <a:spcAft>
                <a:spcPts val="0"/>
              </a:spcAft>
              <a:buClr>
                <a:schemeClr val="dk1"/>
              </a:buClr>
              <a:buSzPts val="1400"/>
              <a:buChar char="■"/>
            </a:pPr>
            <a:r>
              <a:rPr lang="en" sz="1200">
                <a:solidFill>
                  <a:schemeClr val="dk1"/>
                </a:solidFill>
              </a:rPr>
              <a:t>Settlement</a:t>
            </a:r>
            <a:endParaRPr sz="1200">
              <a:solidFill>
                <a:schemeClr val="dk1"/>
              </a:solidFill>
            </a:endParaRPr>
          </a:p>
          <a:p>
            <a:pPr indent="-317500" lvl="2" marL="1371600" rtl="0" algn="l">
              <a:lnSpc>
                <a:spcPct val="150000"/>
              </a:lnSpc>
              <a:spcBef>
                <a:spcPts val="0"/>
              </a:spcBef>
              <a:spcAft>
                <a:spcPts val="0"/>
              </a:spcAft>
              <a:buClr>
                <a:schemeClr val="dk1"/>
              </a:buClr>
              <a:buSzPts val="1400"/>
              <a:buChar char="■"/>
            </a:pPr>
            <a:r>
              <a:rPr lang="en" sz="1200">
                <a:solidFill>
                  <a:schemeClr val="dk1"/>
                </a:solidFill>
              </a:rPr>
              <a:t>Stability.</a:t>
            </a:r>
            <a:endParaRPr sz="1200">
              <a:solidFill>
                <a:schemeClr val="dk1"/>
              </a:solidFill>
            </a:endParaRPr>
          </a:p>
        </p:txBody>
      </p:sp>
      <p:sp>
        <p:nvSpPr>
          <p:cNvPr id="207" name="Google Shape;207;p34"/>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Design Inputs</a:t>
            </a:r>
            <a:endParaRPr sz="3000"/>
          </a:p>
        </p:txBody>
      </p:sp>
      <p:pic>
        <p:nvPicPr>
          <p:cNvPr id="208" name="Google Shape;208;p34"/>
          <p:cNvPicPr preferRelativeResize="0"/>
          <p:nvPr/>
        </p:nvPicPr>
        <p:blipFill rotWithShape="1">
          <a:blip r:embed="rId3">
            <a:alphaModFix/>
          </a:blip>
          <a:srcRect b="0" l="0" r="0" t="0"/>
          <a:stretch/>
        </p:blipFill>
        <p:spPr>
          <a:xfrm>
            <a:off x="238499" y="2936325"/>
            <a:ext cx="6658449" cy="209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7"/>
          <p:cNvSpPr txBox="1"/>
          <p:nvPr/>
        </p:nvSpPr>
        <p:spPr>
          <a:xfrm>
            <a:off x="238500" y="1068424"/>
            <a:ext cx="8667000" cy="2473169"/>
          </a:xfrm>
          <a:prstGeom prst="rect">
            <a:avLst/>
          </a:prstGeom>
          <a:noFill/>
          <a:ln>
            <a:noFill/>
          </a:ln>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0" i="0" lang="en" sz="6700" u="none" cap="none" strike="noStrike">
                <a:solidFill>
                  <a:schemeClr val="lt1"/>
                </a:solidFill>
                <a:latin typeface="Roboto Black"/>
                <a:ea typeface="Roboto Black"/>
                <a:cs typeface="Roboto Black"/>
                <a:sym typeface="Roboto Black"/>
              </a:rPr>
              <a:t>Engineering 101</a:t>
            </a:r>
            <a:endParaRPr b="0" i="0" sz="6700" u="none" cap="none" strike="noStrike">
              <a:solidFill>
                <a:schemeClr val="lt1"/>
              </a:solidFill>
              <a:latin typeface="Roboto Black"/>
              <a:ea typeface="Roboto Black"/>
              <a:cs typeface="Roboto Black"/>
              <a:sym typeface="Roboto Black"/>
            </a:endParaRPr>
          </a:p>
          <a:p>
            <a:pPr indent="0" lvl="0" marL="0" marR="0" rtl="0" algn="ctr">
              <a:lnSpc>
                <a:spcPct val="100000"/>
              </a:lnSpc>
              <a:spcBef>
                <a:spcPts val="0"/>
              </a:spcBef>
              <a:spcAft>
                <a:spcPts val="0"/>
              </a:spcAft>
              <a:buNone/>
            </a:pPr>
            <a:r>
              <a:rPr lang="en" sz="6700">
                <a:solidFill>
                  <a:schemeClr val="lt1"/>
                </a:solidFill>
                <a:latin typeface="Roboto Black"/>
                <a:ea typeface="Roboto Black"/>
                <a:cs typeface="Roboto Black"/>
                <a:sym typeface="Roboto Black"/>
              </a:rPr>
              <a:t>With Matt Jensen, PE</a:t>
            </a:r>
            <a:endParaRPr sz="6700">
              <a:solidFill>
                <a:schemeClr val="lt1"/>
              </a:solidFill>
              <a:latin typeface="Roboto Black"/>
              <a:ea typeface="Roboto Black"/>
              <a:cs typeface="Roboto Black"/>
              <a:sym typeface="Robo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212" name="Shape 212"/>
        <p:cNvGrpSpPr/>
        <p:nvPr/>
      </p:nvGrpSpPr>
      <p:grpSpPr>
        <a:xfrm>
          <a:off x="0" y="0"/>
          <a:ext cx="0" cy="0"/>
          <a:chOff x="0" y="0"/>
          <a:chExt cx="0" cy="0"/>
        </a:xfrm>
      </p:grpSpPr>
      <p:sp>
        <p:nvSpPr>
          <p:cNvPr id="213" name="Google Shape;213;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b="1" lang="en">
                <a:solidFill>
                  <a:schemeClr val="lt1"/>
                </a:solidFill>
              </a:rPr>
              <a:t>What loads act on a wall?</a:t>
            </a:r>
            <a:endParaRPr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 name="Google Shape;219;p36"/>
          <p:cNvSpPr txBox="1"/>
          <p:nvPr>
            <p:ph idx="1" type="body"/>
          </p:nvPr>
        </p:nvSpPr>
        <p:spPr>
          <a:xfrm>
            <a:off x="52675" y="890875"/>
            <a:ext cx="8667000" cy="2123700"/>
          </a:xfrm>
          <a:prstGeom prst="rect">
            <a:avLst/>
          </a:prstGeom>
          <a:noFill/>
          <a:ln>
            <a:noFill/>
          </a:ln>
        </p:spPr>
        <p:txBody>
          <a:bodyPr anchorCtr="0" anchor="t" bIns="91425" lIns="91425" spcFirstLastPara="1" rIns="91425" wrap="square" tIns="91425">
            <a:normAutofit fontScale="92500"/>
          </a:bodyPr>
          <a:lstStyle/>
          <a:p>
            <a:pPr indent="-330200" lvl="0" marL="457200" rtl="0" algn="l">
              <a:lnSpc>
                <a:spcPct val="150000"/>
              </a:lnSpc>
              <a:spcBef>
                <a:spcPts val="1200"/>
              </a:spcBef>
              <a:spcAft>
                <a:spcPts val="0"/>
              </a:spcAft>
              <a:buClr>
                <a:schemeClr val="dk1"/>
              </a:buClr>
              <a:buSzPct val="144144"/>
              <a:buChar char="●"/>
            </a:pPr>
            <a:r>
              <a:rPr lang="en" sz="1200">
                <a:solidFill>
                  <a:schemeClr val="dk1"/>
                </a:solidFill>
              </a:rPr>
              <a:t>PMB Gravity walls use the weight of the wall to support retained soil and any additional loads. It can be useful to describe forces acting on the wall as either stabilizing or destabilizing.</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Destabilizing Forces - Forces that act on the wall and attempt to move it. They include</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Supported earth (horizontal component)</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Surcharge loads (horizontal component)</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Weight of supported structures (horizontal component)</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Tiered wall systems </a:t>
            </a:r>
            <a:endParaRPr sz="1200">
              <a:solidFill>
                <a:schemeClr val="dk1"/>
              </a:solidFill>
            </a:endParaRPr>
          </a:p>
        </p:txBody>
      </p:sp>
      <p:sp>
        <p:nvSpPr>
          <p:cNvPr id="220" name="Google Shape;220;p36"/>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a:t>
            </a:r>
            <a:endParaRPr sz="3000"/>
          </a:p>
        </p:txBody>
      </p:sp>
      <p:pic>
        <p:nvPicPr>
          <p:cNvPr id="221" name="Google Shape;221;p36"/>
          <p:cNvPicPr preferRelativeResize="0"/>
          <p:nvPr/>
        </p:nvPicPr>
        <p:blipFill rotWithShape="1">
          <a:blip r:embed="rId3">
            <a:alphaModFix/>
          </a:blip>
          <a:srcRect b="0" l="0" r="0" t="0"/>
          <a:stretch/>
        </p:blipFill>
        <p:spPr>
          <a:xfrm>
            <a:off x="162175" y="3057300"/>
            <a:ext cx="3099425" cy="1925800"/>
          </a:xfrm>
          <a:prstGeom prst="rect">
            <a:avLst/>
          </a:prstGeom>
          <a:noFill/>
          <a:ln>
            <a:noFill/>
          </a:ln>
        </p:spPr>
      </p:pic>
      <p:pic>
        <p:nvPicPr>
          <p:cNvPr id="222" name="Google Shape;222;p36"/>
          <p:cNvPicPr preferRelativeResize="0"/>
          <p:nvPr/>
        </p:nvPicPr>
        <p:blipFill rotWithShape="1">
          <a:blip r:embed="rId4">
            <a:alphaModFix/>
          </a:blip>
          <a:srcRect b="0" l="0" r="0" t="0"/>
          <a:stretch/>
        </p:blipFill>
        <p:spPr>
          <a:xfrm>
            <a:off x="4144225" y="2921950"/>
            <a:ext cx="2940575" cy="2160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8" name="Google Shape;228;p37"/>
          <p:cNvSpPr txBox="1"/>
          <p:nvPr>
            <p:ph idx="1" type="body"/>
          </p:nvPr>
        </p:nvSpPr>
        <p:spPr>
          <a:xfrm>
            <a:off x="52675" y="890875"/>
            <a:ext cx="8667000" cy="1499100"/>
          </a:xfrm>
          <a:prstGeom prst="rect">
            <a:avLst/>
          </a:prstGeom>
          <a:noFill/>
          <a:ln>
            <a:noFill/>
          </a:ln>
        </p:spPr>
        <p:txBody>
          <a:bodyPr anchorCtr="0" anchor="t" bIns="91425" lIns="91425" spcFirstLastPara="1" rIns="91425" wrap="square" tIns="91425">
            <a:normAutofit/>
          </a:bodyPr>
          <a:lstStyle/>
          <a:p>
            <a:pPr indent="-304800" lvl="1" marL="914400" rtl="0" algn="l">
              <a:lnSpc>
                <a:spcPct val="150000"/>
              </a:lnSpc>
              <a:spcBef>
                <a:spcPts val="1200"/>
              </a:spcBef>
              <a:spcAft>
                <a:spcPts val="0"/>
              </a:spcAft>
              <a:buClr>
                <a:schemeClr val="dk1"/>
              </a:buClr>
              <a:buSzPts val="1200"/>
              <a:buChar char="○"/>
            </a:pPr>
            <a:r>
              <a:rPr lang="en" sz="1200">
                <a:solidFill>
                  <a:schemeClr val="dk1"/>
                </a:solidFill>
              </a:rPr>
              <a:t>Destabilizing Forces - Continued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Hydrostatic pressure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Impact loads from traffic barriers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Seismic loads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Forces from fences and railings that are supported by the wall </a:t>
            </a:r>
            <a:endParaRPr sz="1200">
              <a:solidFill>
                <a:schemeClr val="dk1"/>
              </a:solidFill>
            </a:endParaRPr>
          </a:p>
        </p:txBody>
      </p:sp>
      <p:sp>
        <p:nvSpPr>
          <p:cNvPr id="229" name="Google Shape;229;p37"/>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a:t>
            </a:r>
            <a:endParaRPr sz="3000"/>
          </a:p>
        </p:txBody>
      </p:sp>
      <p:pic>
        <p:nvPicPr>
          <p:cNvPr id="230" name="Google Shape;230;p37"/>
          <p:cNvPicPr preferRelativeResize="0"/>
          <p:nvPr/>
        </p:nvPicPr>
        <p:blipFill rotWithShape="1">
          <a:blip r:embed="rId3">
            <a:alphaModFix/>
          </a:blip>
          <a:srcRect b="0" l="0" r="0" t="0"/>
          <a:stretch/>
        </p:blipFill>
        <p:spPr>
          <a:xfrm>
            <a:off x="498450" y="2615125"/>
            <a:ext cx="3015186" cy="2024250"/>
          </a:xfrm>
          <a:prstGeom prst="rect">
            <a:avLst/>
          </a:prstGeom>
          <a:noFill/>
          <a:ln>
            <a:noFill/>
          </a:ln>
        </p:spPr>
      </p:pic>
      <p:pic>
        <p:nvPicPr>
          <p:cNvPr id="231" name="Google Shape;231;p37"/>
          <p:cNvPicPr preferRelativeResize="0"/>
          <p:nvPr/>
        </p:nvPicPr>
        <p:blipFill rotWithShape="1">
          <a:blip r:embed="rId4">
            <a:alphaModFix/>
          </a:blip>
          <a:srcRect b="0" l="0" r="0" t="0"/>
          <a:stretch/>
        </p:blipFill>
        <p:spPr>
          <a:xfrm>
            <a:off x="4545000" y="2415650"/>
            <a:ext cx="2405175" cy="2262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7" name="Google Shape;237;p38"/>
          <p:cNvSpPr txBox="1"/>
          <p:nvPr>
            <p:ph idx="1" type="body"/>
          </p:nvPr>
        </p:nvSpPr>
        <p:spPr>
          <a:xfrm>
            <a:off x="54625" y="893750"/>
            <a:ext cx="8667000" cy="1754100"/>
          </a:xfrm>
          <a:prstGeom prst="rect">
            <a:avLst/>
          </a:prstGeom>
          <a:noFill/>
          <a:ln>
            <a:noFill/>
          </a:ln>
        </p:spPr>
        <p:txBody>
          <a:bodyPr anchorCtr="0" anchor="t" bIns="91425" lIns="91425" spcFirstLastPara="1" rIns="91425" wrap="square" tIns="91425">
            <a:normAutofit/>
          </a:bodyPr>
          <a:lstStyle/>
          <a:p>
            <a:pPr indent="-304800" lvl="1" marL="914400" rtl="0" algn="l">
              <a:lnSpc>
                <a:spcPct val="150000"/>
              </a:lnSpc>
              <a:spcBef>
                <a:spcPts val="1200"/>
              </a:spcBef>
              <a:spcAft>
                <a:spcPts val="0"/>
              </a:spcAft>
              <a:buClr>
                <a:schemeClr val="dk1"/>
              </a:buClr>
              <a:buSzPts val="1200"/>
              <a:buChar char="○"/>
            </a:pPr>
            <a:r>
              <a:rPr lang="en" sz="1200">
                <a:solidFill>
                  <a:schemeClr val="dk1"/>
                </a:solidFill>
              </a:rPr>
              <a:t>Stabilizing Forces - Forces that act on the wall and work to keep it in place. They include.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Weight of PMB units (including any infill material)</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Weight of supported soil wedges that act with the PMB units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Supported earth (vertical component)</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Surcharge loads (vertical component) </a:t>
            </a:r>
            <a:endParaRPr sz="1200">
              <a:solidFill>
                <a:schemeClr val="dk1"/>
              </a:solidFill>
            </a:endParaRPr>
          </a:p>
        </p:txBody>
      </p:sp>
      <p:sp>
        <p:nvSpPr>
          <p:cNvPr id="238" name="Google Shape;238;p3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a:t>
            </a:r>
            <a:endParaRPr sz="3000"/>
          </a:p>
        </p:txBody>
      </p:sp>
      <p:pic>
        <p:nvPicPr>
          <p:cNvPr id="239" name="Google Shape;239;p38"/>
          <p:cNvPicPr preferRelativeResize="0"/>
          <p:nvPr/>
        </p:nvPicPr>
        <p:blipFill rotWithShape="1">
          <a:blip r:embed="rId3">
            <a:alphaModFix/>
          </a:blip>
          <a:srcRect b="0" l="0" r="0" t="0"/>
          <a:stretch/>
        </p:blipFill>
        <p:spPr>
          <a:xfrm>
            <a:off x="353547" y="2483443"/>
            <a:ext cx="1536169" cy="1762322"/>
          </a:xfrm>
          <a:prstGeom prst="rect">
            <a:avLst/>
          </a:prstGeom>
          <a:noFill/>
          <a:ln>
            <a:noFill/>
          </a:ln>
        </p:spPr>
      </p:pic>
      <p:pic>
        <p:nvPicPr>
          <p:cNvPr id="240" name="Google Shape;240;p38"/>
          <p:cNvPicPr preferRelativeResize="0"/>
          <p:nvPr/>
        </p:nvPicPr>
        <p:blipFill rotWithShape="1">
          <a:blip r:embed="rId4">
            <a:alphaModFix/>
          </a:blip>
          <a:srcRect b="0" l="0" r="0" t="0"/>
          <a:stretch/>
        </p:blipFill>
        <p:spPr>
          <a:xfrm>
            <a:off x="1698445" y="2388174"/>
            <a:ext cx="1445765" cy="1909675"/>
          </a:xfrm>
          <a:prstGeom prst="rect">
            <a:avLst/>
          </a:prstGeom>
          <a:noFill/>
          <a:ln>
            <a:noFill/>
          </a:ln>
        </p:spPr>
      </p:pic>
      <p:pic>
        <p:nvPicPr>
          <p:cNvPr id="241" name="Google Shape;241;p38"/>
          <p:cNvPicPr preferRelativeResize="0"/>
          <p:nvPr/>
        </p:nvPicPr>
        <p:blipFill rotWithShape="1">
          <a:blip r:embed="rId5">
            <a:alphaModFix/>
          </a:blip>
          <a:srcRect b="0" l="0" r="0" t="0"/>
          <a:stretch/>
        </p:blipFill>
        <p:spPr>
          <a:xfrm>
            <a:off x="3171914" y="2428482"/>
            <a:ext cx="2418790" cy="1817281"/>
          </a:xfrm>
          <a:prstGeom prst="rect">
            <a:avLst/>
          </a:prstGeom>
          <a:noFill/>
          <a:ln>
            <a:noFill/>
          </a:ln>
        </p:spPr>
      </p:pic>
      <p:pic>
        <p:nvPicPr>
          <p:cNvPr id="242" name="Google Shape;242;p38"/>
          <p:cNvPicPr preferRelativeResize="0"/>
          <p:nvPr/>
        </p:nvPicPr>
        <p:blipFill rotWithShape="1">
          <a:blip r:embed="rId6">
            <a:alphaModFix/>
          </a:blip>
          <a:srcRect b="0" l="0" r="0" t="0"/>
          <a:stretch/>
        </p:blipFill>
        <p:spPr>
          <a:xfrm>
            <a:off x="5492931" y="2455963"/>
            <a:ext cx="1950291" cy="18172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 name="Google Shape;248;p39"/>
          <p:cNvSpPr txBox="1"/>
          <p:nvPr>
            <p:ph idx="1" type="body"/>
          </p:nvPr>
        </p:nvSpPr>
        <p:spPr>
          <a:xfrm>
            <a:off x="52675" y="890875"/>
            <a:ext cx="86670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rgbClr val="000000"/>
              </a:buClr>
              <a:buSzPts val="1600"/>
              <a:buChar char="●"/>
            </a:pPr>
            <a:r>
              <a:rPr lang="en" sz="1600">
                <a:solidFill>
                  <a:srgbClr val="000000"/>
                </a:solidFill>
              </a:rPr>
              <a:t>Determination of Earth Pressure Acting on a Wall</a:t>
            </a:r>
            <a:endParaRPr sz="1600">
              <a:solidFill>
                <a:srgbClr val="000000"/>
              </a:solidFill>
            </a:endParaRPr>
          </a:p>
          <a:p>
            <a:pPr indent="-304800" lvl="1" marL="914400" rtl="0" algn="l">
              <a:lnSpc>
                <a:spcPct val="150000"/>
              </a:lnSpc>
              <a:spcBef>
                <a:spcPts val="0"/>
              </a:spcBef>
              <a:spcAft>
                <a:spcPts val="0"/>
              </a:spcAft>
              <a:buClr>
                <a:srgbClr val="000000"/>
              </a:buClr>
              <a:buSzPts val="1200"/>
              <a:buChar char="○"/>
            </a:pPr>
            <a:r>
              <a:rPr lang="en" sz="1200">
                <a:solidFill>
                  <a:srgbClr val="000000"/>
                </a:solidFill>
              </a:rPr>
              <a:t>The single most significant factor impacting the design of a retaining wall is how much pressure the retained soils exert on the wall. The most common methods for determining this pressure include </a:t>
            </a:r>
            <a:endParaRPr sz="1200">
              <a:solidFill>
                <a:srgbClr val="000000"/>
              </a:solidFill>
            </a:endParaRPr>
          </a:p>
          <a:p>
            <a:pPr indent="-304800" lvl="2" marL="1371600" rtl="0" algn="l">
              <a:lnSpc>
                <a:spcPct val="150000"/>
              </a:lnSpc>
              <a:spcBef>
                <a:spcPts val="0"/>
              </a:spcBef>
              <a:spcAft>
                <a:spcPts val="0"/>
              </a:spcAft>
              <a:buClr>
                <a:srgbClr val="000000"/>
              </a:buClr>
              <a:buSzPts val="1200"/>
              <a:buChar char="■"/>
            </a:pPr>
            <a:r>
              <a:rPr lang="en" sz="1200">
                <a:solidFill>
                  <a:srgbClr val="000000"/>
                </a:solidFill>
              </a:rPr>
              <a:t>Equivalent Fluid Pressure</a:t>
            </a:r>
            <a:endParaRPr sz="1200">
              <a:solidFill>
                <a:srgbClr val="000000"/>
              </a:solidFill>
            </a:endParaRPr>
          </a:p>
          <a:p>
            <a:pPr indent="-304800" lvl="2" marL="1371600" rtl="0" algn="l">
              <a:lnSpc>
                <a:spcPct val="150000"/>
              </a:lnSpc>
              <a:spcBef>
                <a:spcPts val="0"/>
              </a:spcBef>
              <a:spcAft>
                <a:spcPts val="0"/>
              </a:spcAft>
              <a:buClr>
                <a:srgbClr val="000000"/>
              </a:buClr>
              <a:buSzPts val="1200"/>
              <a:buChar char="■"/>
            </a:pPr>
            <a:r>
              <a:rPr lang="en" sz="1200">
                <a:solidFill>
                  <a:srgbClr val="000000"/>
                </a:solidFill>
              </a:rPr>
              <a:t>Rankine</a:t>
            </a:r>
            <a:endParaRPr sz="1200">
              <a:solidFill>
                <a:srgbClr val="000000"/>
              </a:solidFill>
            </a:endParaRPr>
          </a:p>
          <a:p>
            <a:pPr indent="-304800" lvl="2" marL="1371600" rtl="0" algn="l">
              <a:lnSpc>
                <a:spcPct val="150000"/>
              </a:lnSpc>
              <a:spcBef>
                <a:spcPts val="0"/>
              </a:spcBef>
              <a:spcAft>
                <a:spcPts val="0"/>
              </a:spcAft>
              <a:buClr>
                <a:srgbClr val="000000"/>
              </a:buClr>
              <a:buSzPts val="1200"/>
              <a:buChar char="■"/>
            </a:pPr>
            <a:r>
              <a:rPr lang="en" sz="1200">
                <a:solidFill>
                  <a:srgbClr val="000000"/>
                </a:solidFill>
              </a:rPr>
              <a:t>Coulomb</a:t>
            </a:r>
            <a:endParaRPr sz="1200">
              <a:solidFill>
                <a:srgbClr val="000000"/>
              </a:solidFill>
            </a:endParaRPr>
          </a:p>
          <a:p>
            <a:pPr indent="-304800" lvl="2" marL="1371600" rtl="0" algn="l">
              <a:lnSpc>
                <a:spcPct val="150000"/>
              </a:lnSpc>
              <a:spcBef>
                <a:spcPts val="0"/>
              </a:spcBef>
              <a:spcAft>
                <a:spcPts val="0"/>
              </a:spcAft>
              <a:buClr>
                <a:srgbClr val="000000"/>
              </a:buClr>
              <a:buSzPts val="1200"/>
              <a:buChar char="■"/>
            </a:pPr>
            <a:r>
              <a:rPr lang="en" sz="1200">
                <a:solidFill>
                  <a:srgbClr val="000000"/>
                </a:solidFill>
              </a:rPr>
              <a:t>Log-Spiral Failure Wedge</a:t>
            </a:r>
            <a:endParaRPr sz="1200">
              <a:solidFill>
                <a:srgbClr val="000000"/>
              </a:solidFill>
            </a:endParaRPr>
          </a:p>
          <a:p>
            <a:pPr indent="-304800" lvl="2" marL="1371600" rtl="0" algn="l">
              <a:lnSpc>
                <a:spcPct val="150000"/>
              </a:lnSpc>
              <a:spcBef>
                <a:spcPts val="0"/>
              </a:spcBef>
              <a:spcAft>
                <a:spcPts val="0"/>
              </a:spcAft>
              <a:buClr>
                <a:srgbClr val="000000"/>
              </a:buClr>
              <a:buSzPts val="1200"/>
              <a:buChar char="■"/>
            </a:pPr>
            <a:r>
              <a:rPr lang="en" sz="1200">
                <a:solidFill>
                  <a:srgbClr val="000000"/>
                </a:solidFill>
              </a:rPr>
              <a:t>General Limit Equilibrium</a:t>
            </a:r>
            <a:endParaRPr sz="1200">
              <a:solidFill>
                <a:srgbClr val="000000"/>
              </a:solidFill>
            </a:endParaRPr>
          </a:p>
          <a:p>
            <a:pPr indent="-304800" lvl="1" marL="914400" rtl="0" algn="l">
              <a:lnSpc>
                <a:spcPct val="150000"/>
              </a:lnSpc>
              <a:spcBef>
                <a:spcPts val="0"/>
              </a:spcBef>
              <a:spcAft>
                <a:spcPts val="0"/>
              </a:spcAft>
              <a:buClr>
                <a:srgbClr val="000000"/>
              </a:buClr>
              <a:buSzPts val="1200"/>
              <a:buChar char="○"/>
            </a:pPr>
            <a:r>
              <a:rPr lang="en" sz="1200">
                <a:solidFill>
                  <a:srgbClr val="000000"/>
                </a:solidFill>
              </a:rPr>
              <a:t>For most applications, Coulomb is used to calculate active earth pressure                                                        and Rankine is used to calculate passive earth pressure.</a:t>
            </a:r>
            <a:endParaRPr sz="1200">
              <a:solidFill>
                <a:srgbClr val="000000"/>
              </a:solidFill>
            </a:endParaRPr>
          </a:p>
          <a:p>
            <a:pPr indent="0" lvl="0" marL="914400" rtl="0" algn="l">
              <a:lnSpc>
                <a:spcPct val="150000"/>
              </a:lnSpc>
              <a:spcBef>
                <a:spcPts val="1200"/>
              </a:spcBef>
              <a:spcAft>
                <a:spcPts val="1200"/>
              </a:spcAft>
              <a:buSzPts val="1800"/>
              <a:buNone/>
            </a:pPr>
            <a:r>
              <a:t/>
            </a:r>
            <a:endParaRPr sz="1200">
              <a:solidFill>
                <a:srgbClr val="000000"/>
              </a:solidFill>
            </a:endParaRPr>
          </a:p>
        </p:txBody>
      </p:sp>
      <p:sp>
        <p:nvSpPr>
          <p:cNvPr id="249" name="Google Shape;249;p3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5" name="Google Shape;255;p40"/>
          <p:cNvSpPr txBox="1"/>
          <p:nvPr>
            <p:ph idx="1" type="body"/>
          </p:nvPr>
        </p:nvSpPr>
        <p:spPr>
          <a:xfrm>
            <a:off x="52675" y="890875"/>
            <a:ext cx="86670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Determination of Earth Pressure Acting on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Rankine Earth Pressure Theory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In 1857, Scottish engineer William Rankine developed the theory.</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Rankine’s theory of plastic equilibrium was expanded to determine the earth pressures acting on retaining walls.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In the case of the wall deflecting slightly away from the soil, the soil is said to be in the active condition. The coefficient of active earth pressure, k</a:t>
            </a:r>
            <a:r>
              <a:rPr baseline="-25000" lang="en" sz="1200">
                <a:solidFill>
                  <a:schemeClr val="dk1"/>
                </a:solidFill>
              </a:rPr>
              <a:t>A</a:t>
            </a:r>
            <a:r>
              <a:rPr lang="en" sz="1200">
                <a:solidFill>
                  <a:schemeClr val="dk1"/>
                </a:solidFill>
              </a:rPr>
              <a:t>, can be defined as: </a:t>
            </a:r>
            <a:endParaRPr sz="1200">
              <a:solidFill>
                <a:schemeClr val="dk1"/>
              </a:solidFill>
            </a:endParaRPr>
          </a:p>
          <a:p>
            <a:pPr indent="0" lvl="0" marL="1371600" rtl="0" algn="l">
              <a:lnSpc>
                <a:spcPct val="150000"/>
              </a:lnSpc>
              <a:spcBef>
                <a:spcPts val="1200"/>
              </a:spcBef>
              <a:spcAft>
                <a:spcPts val="0"/>
              </a:spcAft>
              <a:buSzPts val="1800"/>
              <a:buNone/>
            </a:pPr>
            <a:r>
              <a:t/>
            </a:r>
            <a:endParaRPr sz="1200">
              <a:solidFill>
                <a:schemeClr val="dk1"/>
              </a:solidFill>
            </a:endParaRPr>
          </a:p>
          <a:p>
            <a:pPr indent="0" lvl="0" marL="1371600" rtl="0" algn="l">
              <a:lnSpc>
                <a:spcPct val="150000"/>
              </a:lnSpc>
              <a:spcBef>
                <a:spcPts val="1200"/>
              </a:spcBef>
              <a:spcAft>
                <a:spcPts val="0"/>
              </a:spcAft>
              <a:buSzPts val="1800"/>
              <a:buNone/>
            </a:pPr>
            <a:r>
              <a:rPr lang="en" sz="1200">
                <a:solidFill>
                  <a:schemeClr val="dk1"/>
                </a:solidFill>
              </a:rPr>
              <a:t>where</a:t>
            </a:r>
            <a:endParaRPr sz="1200">
              <a:solidFill>
                <a:schemeClr val="dk1"/>
              </a:solidFill>
            </a:endParaRPr>
          </a:p>
          <a:p>
            <a:pPr indent="0" lvl="0" marL="1371600" rtl="0" algn="l">
              <a:lnSpc>
                <a:spcPct val="150000"/>
              </a:lnSpc>
              <a:spcBef>
                <a:spcPts val="1200"/>
              </a:spcBef>
              <a:spcAft>
                <a:spcPts val="1200"/>
              </a:spcAft>
              <a:buSzPts val="1800"/>
              <a:buNone/>
            </a:pPr>
            <a:r>
              <a:rPr lang="en" sz="1200">
                <a:solidFill>
                  <a:schemeClr val="dk1"/>
                </a:solidFill>
                <a:latin typeface="Arial"/>
                <a:ea typeface="Arial"/>
                <a:cs typeface="Arial"/>
                <a:sym typeface="Arial"/>
              </a:rPr>
              <a:t>Φ</a:t>
            </a:r>
            <a:r>
              <a:rPr lang="en" sz="1200">
                <a:solidFill>
                  <a:schemeClr val="dk1"/>
                </a:solidFill>
              </a:rPr>
              <a:t>’ = effective internal friction angle of the soil</a:t>
            </a:r>
            <a:endParaRPr sz="1200">
              <a:solidFill>
                <a:schemeClr val="dk1"/>
              </a:solidFill>
            </a:endParaRPr>
          </a:p>
        </p:txBody>
      </p:sp>
      <p:sp>
        <p:nvSpPr>
          <p:cNvPr id="256" name="Google Shape;256;p4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257" name="Google Shape;257;p40"/>
          <p:cNvPicPr preferRelativeResize="0"/>
          <p:nvPr/>
        </p:nvPicPr>
        <p:blipFill rotWithShape="1">
          <a:blip r:embed="rId3">
            <a:alphaModFix/>
          </a:blip>
          <a:srcRect b="0" l="0" r="0" t="0"/>
          <a:stretch/>
        </p:blipFill>
        <p:spPr>
          <a:xfrm>
            <a:off x="2107650" y="3295027"/>
            <a:ext cx="1583050" cy="355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 name="Google Shape;263;p41"/>
          <p:cNvSpPr txBox="1"/>
          <p:nvPr>
            <p:ph idx="1" type="body"/>
          </p:nvPr>
        </p:nvSpPr>
        <p:spPr>
          <a:xfrm>
            <a:off x="52675" y="883000"/>
            <a:ext cx="8667000" cy="39921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Determination of Earth Pressure Acting on a Wall</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Rankine Earth Pressure Theory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When the wall is forced into the soil (and the horizontal stress in the soil is greater than the vertical stress), the soil is said to be in the passive condition. The coefficient of passive earth pressure, k</a:t>
            </a:r>
            <a:r>
              <a:rPr baseline="-25000" lang="en" sz="1200">
                <a:solidFill>
                  <a:schemeClr val="dk1"/>
                </a:solidFill>
              </a:rPr>
              <a:t>P</a:t>
            </a:r>
            <a:r>
              <a:rPr lang="en" sz="1200">
                <a:solidFill>
                  <a:schemeClr val="dk1"/>
                </a:solidFill>
              </a:rPr>
              <a:t> can then be defined as:</a:t>
            </a:r>
            <a:endParaRPr sz="1200">
              <a:solidFill>
                <a:schemeClr val="dk1"/>
              </a:solidFill>
            </a:endParaRPr>
          </a:p>
          <a:p>
            <a:pPr indent="0" lvl="0" marL="1371600" rtl="0" algn="l">
              <a:lnSpc>
                <a:spcPct val="150000"/>
              </a:lnSpc>
              <a:spcBef>
                <a:spcPts val="1200"/>
              </a:spcBef>
              <a:spcAft>
                <a:spcPts val="0"/>
              </a:spcAft>
              <a:buSzPts val="1800"/>
              <a:buNone/>
            </a:pPr>
            <a:r>
              <a:rPr lang="en" sz="1200">
                <a:solidFill>
                  <a:schemeClr val="dk1"/>
                </a:solidFill>
              </a:rPr>
              <a:t>                     </a:t>
            </a:r>
            <a:endParaRPr sz="1200">
              <a:solidFill>
                <a:schemeClr val="dk1"/>
              </a:solidFill>
            </a:endParaRPr>
          </a:p>
          <a:p>
            <a:pPr indent="0" lvl="0" marL="1371600" rtl="0" algn="l">
              <a:lnSpc>
                <a:spcPct val="150000"/>
              </a:lnSpc>
              <a:spcBef>
                <a:spcPts val="1200"/>
              </a:spcBef>
              <a:spcAft>
                <a:spcPts val="0"/>
              </a:spcAft>
              <a:buClr>
                <a:schemeClr val="dk1"/>
              </a:buClr>
              <a:buSzPts val="1100"/>
              <a:buFont typeface="Arial"/>
              <a:buNone/>
            </a:pPr>
            <a:r>
              <a:rPr lang="en" sz="1200">
                <a:solidFill>
                  <a:schemeClr val="dk1"/>
                </a:solidFill>
              </a:rPr>
              <a:t>where</a:t>
            </a:r>
            <a:endParaRPr sz="1200">
              <a:solidFill>
                <a:schemeClr val="dk1"/>
              </a:solidFill>
            </a:endParaRPr>
          </a:p>
          <a:p>
            <a:pPr indent="0" lvl="0" marL="1371600" rtl="0" algn="l">
              <a:lnSpc>
                <a:spcPct val="150000"/>
              </a:lnSpc>
              <a:spcBef>
                <a:spcPts val="1200"/>
              </a:spcBef>
              <a:spcAft>
                <a:spcPts val="0"/>
              </a:spcAft>
              <a:buClr>
                <a:schemeClr val="dk1"/>
              </a:buClr>
              <a:buSzPts val="1100"/>
              <a:buFont typeface="Arial"/>
              <a:buNone/>
            </a:pPr>
            <a:r>
              <a:rPr lang="en" sz="1200">
                <a:solidFill>
                  <a:schemeClr val="dk1"/>
                </a:solidFill>
                <a:latin typeface="Arial"/>
                <a:ea typeface="Arial"/>
                <a:cs typeface="Arial"/>
                <a:sym typeface="Arial"/>
              </a:rPr>
              <a:t>Φ</a:t>
            </a:r>
            <a:r>
              <a:rPr lang="en" sz="1200">
                <a:solidFill>
                  <a:schemeClr val="dk1"/>
                </a:solidFill>
              </a:rPr>
              <a:t>’ = effective internal friction angle of the soil</a:t>
            </a:r>
            <a:endParaRPr sz="1200">
              <a:solidFill>
                <a:schemeClr val="dk1"/>
              </a:solidFill>
            </a:endParaRPr>
          </a:p>
          <a:p>
            <a:pPr indent="0" lvl="0" marL="914400" rtl="0" algn="l">
              <a:lnSpc>
                <a:spcPct val="150000"/>
              </a:lnSpc>
              <a:spcBef>
                <a:spcPts val="1200"/>
              </a:spcBef>
              <a:spcAft>
                <a:spcPts val="0"/>
              </a:spcAft>
              <a:buSzPts val="1800"/>
              <a:buNone/>
            </a:pPr>
            <a:r>
              <a:t/>
            </a:r>
            <a:endParaRPr sz="1200">
              <a:solidFill>
                <a:schemeClr val="dk1"/>
              </a:solidFill>
            </a:endParaRPr>
          </a:p>
          <a:p>
            <a:pPr indent="0" lvl="0" marL="1371600" rtl="0" algn="l">
              <a:lnSpc>
                <a:spcPct val="150000"/>
              </a:lnSpc>
              <a:spcBef>
                <a:spcPts val="1200"/>
              </a:spcBef>
              <a:spcAft>
                <a:spcPts val="1200"/>
              </a:spcAft>
              <a:buSzPts val="1800"/>
              <a:buNone/>
            </a:pPr>
            <a:r>
              <a:rPr lang="en" sz="1200">
                <a:solidFill>
                  <a:schemeClr val="dk1"/>
                </a:solidFill>
              </a:rPr>
              <a:t>                               </a:t>
            </a:r>
            <a:endParaRPr sz="1200">
              <a:solidFill>
                <a:schemeClr val="dk1"/>
              </a:solidFill>
            </a:endParaRPr>
          </a:p>
        </p:txBody>
      </p:sp>
      <p:sp>
        <p:nvSpPr>
          <p:cNvPr id="264" name="Google Shape;264;p41"/>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265" name="Google Shape;265;p41"/>
          <p:cNvPicPr preferRelativeResize="0"/>
          <p:nvPr/>
        </p:nvPicPr>
        <p:blipFill rotWithShape="1">
          <a:blip r:embed="rId3">
            <a:alphaModFix/>
          </a:blip>
          <a:srcRect b="0" l="0" r="0" t="0"/>
          <a:stretch/>
        </p:blipFill>
        <p:spPr>
          <a:xfrm>
            <a:off x="2117295" y="2623369"/>
            <a:ext cx="1613110" cy="355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 name="Google Shape;271;p42"/>
          <p:cNvSpPr txBox="1"/>
          <p:nvPr>
            <p:ph idx="1" type="body"/>
          </p:nvPr>
        </p:nvSpPr>
        <p:spPr>
          <a:xfrm>
            <a:off x="52675" y="883000"/>
            <a:ext cx="8667000" cy="39921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Determination of Earth Pressure Acting on a Wall</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Coulomb Earth Pressure Theory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In 1776, prior to Rankine’s work on plastic equilibrium, Charles Coulomb developed a method to compute earth pressures acting on retaining walls.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Coulomb assumes a linear failure plane and a linear ground surface. It explicitly accounts for</a:t>
            </a:r>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Friction between the soil and wall</a:t>
            </a:r>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Can account for sloping backfill</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Similar to Rankine’s theory, Coulomb’s theory requires that the wall move sufficiently to mobilize the shear strength of the soil.</a:t>
            </a:r>
            <a:endParaRPr sz="1200">
              <a:solidFill>
                <a:schemeClr val="dk1"/>
              </a:solidFill>
            </a:endParaRPr>
          </a:p>
          <a:p>
            <a:pPr indent="0" lvl="0" marL="1371600" rtl="0" algn="l">
              <a:lnSpc>
                <a:spcPct val="150000"/>
              </a:lnSpc>
              <a:spcBef>
                <a:spcPts val="1200"/>
              </a:spcBef>
              <a:spcAft>
                <a:spcPts val="1200"/>
              </a:spcAft>
              <a:buSzPts val="1800"/>
              <a:buNone/>
            </a:pPr>
            <a:r>
              <a:rPr lang="en" sz="1200">
                <a:solidFill>
                  <a:schemeClr val="dk1"/>
                </a:solidFill>
              </a:rPr>
              <a:t>                               </a:t>
            </a:r>
            <a:endParaRPr sz="1200">
              <a:solidFill>
                <a:schemeClr val="dk1"/>
              </a:solidFill>
            </a:endParaRPr>
          </a:p>
        </p:txBody>
      </p:sp>
      <p:sp>
        <p:nvSpPr>
          <p:cNvPr id="272" name="Google Shape;272;p4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8" name="Google Shape;278;p43"/>
          <p:cNvSpPr txBox="1"/>
          <p:nvPr>
            <p:ph idx="1" type="body"/>
          </p:nvPr>
        </p:nvSpPr>
        <p:spPr>
          <a:xfrm>
            <a:off x="52675" y="883000"/>
            <a:ext cx="5427600" cy="39921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Determination of Earth Pressure Acting on a Wall</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Coulomb active failure condition assumes the following for a cohesionless soil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An assumed failure plane behind the wall at an angle α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weight of the wedge of soil (W).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weight of the soil wedge is resisted by the soil below the failure plane and by the wall.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For the wedge to form, the soil must fail in shear along the plane defined by the angle α.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Coulomb also considers friction between the back of the wall and the retained soil.</a:t>
            </a:r>
            <a:endParaRPr sz="1200">
              <a:solidFill>
                <a:schemeClr val="dk1"/>
              </a:solidFill>
            </a:endParaRPr>
          </a:p>
          <a:p>
            <a:pPr indent="0" lvl="0" marL="1371600" rtl="0" algn="l">
              <a:lnSpc>
                <a:spcPct val="150000"/>
              </a:lnSpc>
              <a:spcBef>
                <a:spcPts val="1200"/>
              </a:spcBef>
              <a:spcAft>
                <a:spcPts val="1200"/>
              </a:spcAft>
              <a:buSzPts val="1800"/>
              <a:buNone/>
            </a:pPr>
            <a:r>
              <a:rPr lang="en" sz="1200">
                <a:solidFill>
                  <a:schemeClr val="dk1"/>
                </a:solidFill>
              </a:rPr>
              <a:t>                               </a:t>
            </a:r>
            <a:endParaRPr sz="1200">
              <a:solidFill>
                <a:schemeClr val="dk1"/>
              </a:solidFill>
            </a:endParaRPr>
          </a:p>
        </p:txBody>
      </p:sp>
      <p:sp>
        <p:nvSpPr>
          <p:cNvPr id="279" name="Google Shape;279;p4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280" name="Google Shape;280;p43"/>
          <p:cNvPicPr preferRelativeResize="0"/>
          <p:nvPr/>
        </p:nvPicPr>
        <p:blipFill rotWithShape="1">
          <a:blip r:embed="rId3">
            <a:alphaModFix/>
          </a:blip>
          <a:srcRect b="0" l="0" r="0" t="0"/>
          <a:stretch/>
        </p:blipFill>
        <p:spPr>
          <a:xfrm>
            <a:off x="5738400" y="1278100"/>
            <a:ext cx="2731175" cy="2393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4" name="Shape 284"/>
        <p:cNvGrpSpPr/>
        <p:nvPr/>
      </p:nvGrpSpPr>
      <p:grpSpPr>
        <a:xfrm>
          <a:off x="0" y="0"/>
          <a:ext cx="0" cy="0"/>
          <a:chOff x="0" y="0"/>
          <a:chExt cx="0" cy="0"/>
        </a:xfrm>
      </p:grpSpPr>
      <p:pic>
        <p:nvPicPr>
          <p:cNvPr id="285" name="Google Shape;285;p44" title="Screenshot 2025-03-12 at 12.01.18 PM.png"/>
          <p:cNvPicPr preferRelativeResize="0"/>
          <p:nvPr/>
        </p:nvPicPr>
        <p:blipFill>
          <a:blip r:embed="rId3">
            <a:alphaModFix/>
          </a:blip>
          <a:stretch>
            <a:fillRect/>
          </a:stretch>
        </p:blipFill>
        <p:spPr>
          <a:xfrm>
            <a:off x="0" y="0"/>
            <a:ext cx="9484525" cy="5195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 name="Google Shape;77;p18"/>
          <p:cNvSpPr txBox="1"/>
          <p:nvPr>
            <p:ph idx="1" type="body"/>
          </p:nvPr>
        </p:nvSpPr>
        <p:spPr>
          <a:xfrm>
            <a:off x="4122125" y="1280025"/>
            <a:ext cx="4576200" cy="3783000"/>
          </a:xfrm>
          <a:prstGeom prst="rect">
            <a:avLst/>
          </a:prstGeom>
          <a:noFill/>
          <a:ln>
            <a:noFill/>
          </a:ln>
        </p:spPr>
        <p:txBody>
          <a:bodyPr anchorCtr="0" anchor="t" bIns="91425" lIns="91425" spcFirstLastPara="1" rIns="91425" wrap="square" tIns="91425">
            <a:normAutofit/>
          </a:bodyPr>
          <a:lstStyle/>
          <a:p>
            <a:pPr indent="-355600" lvl="0" marL="457200" rtl="0" algn="l">
              <a:lnSpc>
                <a:spcPct val="150000"/>
              </a:lnSpc>
              <a:spcBef>
                <a:spcPts val="1200"/>
              </a:spcBef>
              <a:spcAft>
                <a:spcPts val="0"/>
              </a:spcAft>
              <a:buClr>
                <a:srgbClr val="000000"/>
              </a:buClr>
              <a:buSzPts val="2000"/>
              <a:buFont typeface="Roboto"/>
              <a:buChar char="●"/>
            </a:pPr>
            <a:r>
              <a:rPr lang="en">
                <a:solidFill>
                  <a:srgbClr val="000000"/>
                </a:solidFill>
              </a:rPr>
              <a:t>Introduction and Purpose</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What is a Precast Modular Block</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Design Inputs</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Loads on the Wall</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Stability Analysis</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Detailing</a:t>
            </a:r>
            <a:endParaRPr/>
          </a:p>
          <a:p>
            <a:pPr indent="-355600" lvl="0" marL="457200" rtl="0" algn="l">
              <a:lnSpc>
                <a:spcPct val="150000"/>
              </a:lnSpc>
              <a:spcBef>
                <a:spcPts val="0"/>
              </a:spcBef>
              <a:spcAft>
                <a:spcPts val="0"/>
              </a:spcAft>
              <a:buClr>
                <a:srgbClr val="000000"/>
              </a:buClr>
              <a:buSzPts val="2000"/>
              <a:buFont typeface="Roboto"/>
              <a:buChar char="●"/>
            </a:pPr>
            <a:r>
              <a:rPr lang="en">
                <a:solidFill>
                  <a:srgbClr val="000000"/>
                </a:solidFill>
              </a:rPr>
              <a:t>Best Practices </a:t>
            </a:r>
            <a:endParaRPr/>
          </a:p>
        </p:txBody>
      </p:sp>
      <p:sp>
        <p:nvSpPr>
          <p:cNvPr id="78" name="Google Shape;78;p1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Outline</a:t>
            </a:r>
            <a:endParaRPr/>
          </a:p>
        </p:txBody>
      </p:sp>
      <p:pic>
        <p:nvPicPr>
          <p:cNvPr id="79" name="Google Shape;79;p18" title="FFM00069-HDR-Edit.jpg"/>
          <p:cNvPicPr preferRelativeResize="0"/>
          <p:nvPr/>
        </p:nvPicPr>
        <p:blipFill rotWithShape="1">
          <a:blip r:embed="rId3">
            <a:alphaModFix/>
          </a:blip>
          <a:srcRect b="0" l="15277" r="15277" t="0"/>
          <a:stretch/>
        </p:blipFill>
        <p:spPr>
          <a:xfrm>
            <a:off x="177950" y="1160075"/>
            <a:ext cx="3826176" cy="3674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9" name="Shape 289"/>
        <p:cNvGrpSpPr/>
        <p:nvPr/>
      </p:nvGrpSpPr>
      <p:grpSpPr>
        <a:xfrm>
          <a:off x="0" y="0"/>
          <a:ext cx="0" cy="0"/>
          <a:chOff x="0" y="0"/>
          <a:chExt cx="0" cy="0"/>
        </a:xfrm>
      </p:grpSpPr>
      <p:pic>
        <p:nvPicPr>
          <p:cNvPr id="290" name="Google Shape;290;p45" title="6207 Int OT 0_05x w Failure Plane.mp4">
            <a:hlinkClick r:id="rId3"/>
          </p:cNvPr>
          <p:cNvPicPr preferRelativeResize="0"/>
          <p:nvPr/>
        </p:nvPicPr>
        <p:blipFill>
          <a:blip r:embed="rId4">
            <a:alphaModFix/>
          </a:blip>
          <a:stretch>
            <a:fillRect/>
          </a:stretch>
        </p:blipFill>
        <p:spPr>
          <a:xfrm>
            <a:off x="-230675" y="-202750"/>
            <a:ext cx="9605352" cy="5403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6" name="Google Shape;296;p46"/>
          <p:cNvSpPr txBox="1"/>
          <p:nvPr>
            <p:ph idx="1" type="body"/>
          </p:nvPr>
        </p:nvSpPr>
        <p:spPr>
          <a:xfrm>
            <a:off x="52675" y="883000"/>
            <a:ext cx="8852700" cy="1869600"/>
          </a:xfrm>
          <a:prstGeom prst="rect">
            <a:avLst/>
          </a:prstGeom>
          <a:noFill/>
          <a:ln>
            <a:noFill/>
          </a:ln>
        </p:spPr>
        <p:txBody>
          <a:bodyPr anchorCtr="0" anchor="t" bIns="91425" lIns="91425" spcFirstLastPara="1" rIns="91425" wrap="square" tIns="91425">
            <a:normAutofit fontScale="92500" lnSpcReduction="20000"/>
          </a:bodyPr>
          <a:lstStyle/>
          <a:p>
            <a:pPr indent="-330200" lvl="0" marL="457200" rtl="0" algn="l">
              <a:lnSpc>
                <a:spcPct val="150000"/>
              </a:lnSpc>
              <a:spcBef>
                <a:spcPts val="1200"/>
              </a:spcBef>
              <a:spcAft>
                <a:spcPts val="0"/>
              </a:spcAft>
              <a:buClr>
                <a:schemeClr val="dk1"/>
              </a:buClr>
              <a:buSzPct val="108108"/>
              <a:buChar char="●"/>
            </a:pPr>
            <a:r>
              <a:rPr lang="en" sz="1600">
                <a:solidFill>
                  <a:schemeClr val="dk1"/>
                </a:solidFill>
              </a:rPr>
              <a:t>Back-of-Wall Location </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The earth pressure theories presented above all assume a back-of-wall condition. </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PMB walls can have different back-of-wall conditions and the designer needs to decide how to best approximate the back of wall to determine earth pressures.</a:t>
            </a:r>
            <a:endParaRPr sz="1200">
              <a:solidFill>
                <a:schemeClr val="dk1"/>
              </a:solidFill>
            </a:endParaRPr>
          </a:p>
          <a:p>
            <a:pPr indent="0" lvl="0" marL="1371600" rtl="0" algn="l">
              <a:lnSpc>
                <a:spcPct val="150000"/>
              </a:lnSpc>
              <a:spcBef>
                <a:spcPts val="1200"/>
              </a:spcBef>
              <a:spcAft>
                <a:spcPts val="1200"/>
              </a:spcAft>
              <a:buSzPct val="162162"/>
              <a:buNone/>
            </a:pPr>
            <a:r>
              <a:rPr lang="en" sz="1200">
                <a:solidFill>
                  <a:schemeClr val="dk1"/>
                </a:solidFill>
              </a:rPr>
              <a:t>                               </a:t>
            </a:r>
            <a:endParaRPr sz="1200">
              <a:solidFill>
                <a:schemeClr val="dk1"/>
              </a:solidFill>
            </a:endParaRPr>
          </a:p>
        </p:txBody>
      </p:sp>
      <p:sp>
        <p:nvSpPr>
          <p:cNvPr id="297" name="Google Shape;297;p46"/>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298" name="Google Shape;298;p46"/>
          <p:cNvPicPr preferRelativeResize="0"/>
          <p:nvPr/>
        </p:nvPicPr>
        <p:blipFill rotWithShape="1">
          <a:blip r:embed="rId3">
            <a:alphaModFix/>
          </a:blip>
          <a:srcRect b="0" l="0" r="0" t="0"/>
          <a:stretch/>
        </p:blipFill>
        <p:spPr>
          <a:xfrm>
            <a:off x="471438" y="2041550"/>
            <a:ext cx="6131476" cy="2764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 name="Google Shape;304;p47"/>
          <p:cNvSpPr txBox="1"/>
          <p:nvPr>
            <p:ph idx="1" type="body"/>
          </p:nvPr>
        </p:nvSpPr>
        <p:spPr>
          <a:xfrm>
            <a:off x="52800" y="854950"/>
            <a:ext cx="8852700" cy="25860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Surcharge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Uniform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If the loading is spread out enough that it may be considered continuous, surcharge loads can be accounted for by approximating them with an equivalent height of soil.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Coulomb earth pressure coefficients can be used to convert the vertical pressure to force on the retaining wall.</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Although an equivalent height of soil is used to include the effect of surcharge loads, common practice is to separate the earth pressure and the surcharge loading in design calculations. </a:t>
            </a:r>
            <a:endParaRPr sz="1200">
              <a:solidFill>
                <a:schemeClr val="dk1"/>
              </a:solidFill>
            </a:endParaRPr>
          </a:p>
        </p:txBody>
      </p:sp>
      <p:sp>
        <p:nvSpPr>
          <p:cNvPr id="305" name="Google Shape;305;p47"/>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306" name="Google Shape;306;p47"/>
          <p:cNvPicPr preferRelativeResize="0"/>
          <p:nvPr/>
        </p:nvPicPr>
        <p:blipFill rotWithShape="1">
          <a:blip r:embed="rId3">
            <a:alphaModFix/>
          </a:blip>
          <a:srcRect b="0" l="0" r="0" t="0"/>
          <a:stretch/>
        </p:blipFill>
        <p:spPr>
          <a:xfrm>
            <a:off x="284025" y="3632125"/>
            <a:ext cx="3337466" cy="957772"/>
          </a:xfrm>
          <a:prstGeom prst="rect">
            <a:avLst/>
          </a:prstGeom>
          <a:noFill/>
          <a:ln>
            <a:noFill/>
          </a:ln>
        </p:spPr>
      </p:pic>
      <p:pic>
        <p:nvPicPr>
          <p:cNvPr id="307" name="Google Shape;307;p47"/>
          <p:cNvPicPr preferRelativeResize="0"/>
          <p:nvPr/>
        </p:nvPicPr>
        <p:blipFill rotWithShape="1">
          <a:blip r:embed="rId4">
            <a:alphaModFix/>
          </a:blip>
          <a:srcRect b="0" l="0" r="0" t="0"/>
          <a:stretch/>
        </p:blipFill>
        <p:spPr>
          <a:xfrm>
            <a:off x="4168056" y="3592900"/>
            <a:ext cx="2745019" cy="1043350"/>
          </a:xfrm>
          <a:prstGeom prst="rect">
            <a:avLst/>
          </a:prstGeom>
          <a:noFill/>
          <a:ln>
            <a:noFill/>
          </a:ln>
        </p:spPr>
      </p:pic>
      <p:sp>
        <p:nvSpPr>
          <p:cNvPr id="308" name="Google Shape;308;p47"/>
          <p:cNvSpPr/>
          <p:nvPr/>
        </p:nvSpPr>
        <p:spPr>
          <a:xfrm>
            <a:off x="4448488" y="4229787"/>
            <a:ext cx="480600" cy="56100"/>
          </a:xfrm>
          <a:prstGeom prst="rightArrow">
            <a:avLst>
              <a:gd fmla="val 50000" name="adj1"/>
              <a:gd fmla="val 61162"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7"/>
          <p:cNvSpPr/>
          <p:nvPr/>
        </p:nvSpPr>
        <p:spPr>
          <a:xfrm>
            <a:off x="4448488" y="4307362"/>
            <a:ext cx="480600" cy="56100"/>
          </a:xfrm>
          <a:prstGeom prst="rightArrow">
            <a:avLst>
              <a:gd fmla="val 50000" name="adj1"/>
              <a:gd fmla="val 61162"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 name="Google Shape;315;p48"/>
          <p:cNvSpPr txBox="1"/>
          <p:nvPr>
            <p:ph idx="1" type="body"/>
          </p:nvPr>
        </p:nvSpPr>
        <p:spPr>
          <a:xfrm>
            <a:off x="52675" y="883000"/>
            <a:ext cx="8852700" cy="2021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Surcharge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Offset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Loads that are offset from the wall are not continuous and are not easily modeled with an equivalent height of soil. It is very common for wall designers to use Boussinesq Theory to convert strip, line, and point loads to lateral pressures.</a:t>
            </a:r>
            <a:endParaRPr sz="1200">
              <a:solidFill>
                <a:schemeClr val="dk1"/>
              </a:solidFill>
            </a:endParaRPr>
          </a:p>
        </p:txBody>
      </p:sp>
      <p:sp>
        <p:nvSpPr>
          <p:cNvPr id="316" name="Google Shape;316;p4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pic>
        <p:nvPicPr>
          <p:cNvPr id="317" name="Google Shape;317;p48"/>
          <p:cNvPicPr preferRelativeResize="0"/>
          <p:nvPr/>
        </p:nvPicPr>
        <p:blipFill rotWithShape="1">
          <a:blip r:embed="rId3">
            <a:alphaModFix/>
          </a:blip>
          <a:srcRect b="0" l="0" r="0" t="0"/>
          <a:stretch/>
        </p:blipFill>
        <p:spPr>
          <a:xfrm>
            <a:off x="1152900" y="2690400"/>
            <a:ext cx="2644050" cy="349200"/>
          </a:xfrm>
          <a:prstGeom prst="rect">
            <a:avLst/>
          </a:prstGeom>
          <a:noFill/>
          <a:ln>
            <a:noFill/>
          </a:ln>
        </p:spPr>
      </p:pic>
      <p:pic>
        <p:nvPicPr>
          <p:cNvPr id="318" name="Google Shape;318;p48"/>
          <p:cNvPicPr preferRelativeResize="0"/>
          <p:nvPr/>
        </p:nvPicPr>
        <p:blipFill rotWithShape="1">
          <a:blip r:embed="rId4">
            <a:alphaModFix/>
          </a:blip>
          <a:srcRect b="0" l="0" r="0" t="0"/>
          <a:stretch/>
        </p:blipFill>
        <p:spPr>
          <a:xfrm>
            <a:off x="5557350" y="2239600"/>
            <a:ext cx="3038750" cy="1642700"/>
          </a:xfrm>
          <a:prstGeom prst="rect">
            <a:avLst/>
          </a:prstGeom>
          <a:noFill/>
          <a:ln>
            <a:noFill/>
          </a:ln>
        </p:spPr>
      </p:pic>
      <p:pic>
        <p:nvPicPr>
          <p:cNvPr id="319" name="Google Shape;319;p48"/>
          <p:cNvPicPr preferRelativeResize="0"/>
          <p:nvPr/>
        </p:nvPicPr>
        <p:blipFill rotWithShape="1">
          <a:blip r:embed="rId5">
            <a:alphaModFix/>
          </a:blip>
          <a:srcRect b="0" l="-501" r="0" t="0"/>
          <a:stretch/>
        </p:blipFill>
        <p:spPr>
          <a:xfrm>
            <a:off x="238500" y="3012275"/>
            <a:ext cx="5226824" cy="981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 name="Google Shape;325;p49"/>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Surcharge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Offset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Several items to note:</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The Boussinesq equation is based on the theory of elasticity. It should not be confused with Rankine and Coulomb earth pressures which are based on the theory of plastic equilibrium.</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The active earth pressure coefficient k</a:t>
            </a:r>
            <a:r>
              <a:rPr baseline="-25000" lang="en" sz="1200">
                <a:solidFill>
                  <a:schemeClr val="dk1"/>
                </a:solidFill>
              </a:rPr>
              <a:t>A</a:t>
            </a:r>
            <a:r>
              <a:rPr lang="en" sz="1200">
                <a:solidFill>
                  <a:schemeClr val="dk1"/>
                </a:solidFill>
              </a:rPr>
              <a:t> is not used.</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Forces are not assumed to act at the angle δ to the back of the wall.</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The equation above is based on rigid, unyielding walls and                                                               may be very conservative for more flexible PMB walls. </a:t>
            </a:r>
            <a:endParaRPr sz="1200">
              <a:solidFill>
                <a:schemeClr val="dk1"/>
              </a:solidFill>
            </a:endParaRPr>
          </a:p>
          <a:p>
            <a:pPr indent="0" lvl="0" marL="0" rtl="0" algn="l">
              <a:lnSpc>
                <a:spcPct val="150000"/>
              </a:lnSpc>
              <a:spcBef>
                <a:spcPts val="1200"/>
              </a:spcBef>
              <a:spcAft>
                <a:spcPts val="1200"/>
              </a:spcAft>
              <a:buSzPts val="1800"/>
              <a:buNone/>
            </a:pPr>
            <a:r>
              <a:t/>
            </a:r>
            <a:endParaRPr sz="1200">
              <a:solidFill>
                <a:schemeClr val="dk1"/>
              </a:solidFill>
            </a:endParaRPr>
          </a:p>
        </p:txBody>
      </p:sp>
      <p:sp>
        <p:nvSpPr>
          <p:cNvPr id="326" name="Google Shape;326;p4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Loads on the Wall </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2" name="Google Shape;332;p50"/>
          <p:cNvSpPr txBox="1"/>
          <p:nvPr>
            <p:ph idx="1" type="body"/>
          </p:nvPr>
        </p:nvSpPr>
        <p:spPr>
          <a:xfrm>
            <a:off x="52675" y="1014550"/>
            <a:ext cx="41079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Surcharge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Other Loads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Hydrostatic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Seismic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Barrier Loads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Pedestrian Handrail Loads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Fences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Post-and-Beam Guardrails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Traffic Barriers for Highways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Buildings and Other Structures</a:t>
            </a:r>
            <a:endParaRPr sz="1200">
              <a:solidFill>
                <a:schemeClr val="dk1"/>
              </a:solidFill>
            </a:endParaRPr>
          </a:p>
        </p:txBody>
      </p:sp>
      <p:sp>
        <p:nvSpPr>
          <p:cNvPr id="333" name="Google Shape;333;p5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Loads on the Wall </a:t>
            </a:r>
            <a:endParaRPr/>
          </a:p>
        </p:txBody>
      </p:sp>
      <p:pic>
        <p:nvPicPr>
          <p:cNvPr id="334" name="Google Shape;334;p50" title="DJI_0176-HDR-Edit.jpg"/>
          <p:cNvPicPr preferRelativeResize="0"/>
          <p:nvPr/>
        </p:nvPicPr>
        <p:blipFill rotWithShape="1">
          <a:blip r:embed="rId3">
            <a:alphaModFix/>
          </a:blip>
          <a:srcRect b="7712" l="0" r="0" t="7720"/>
          <a:stretch/>
        </p:blipFill>
        <p:spPr>
          <a:xfrm>
            <a:off x="4160575" y="1259438"/>
            <a:ext cx="4807348" cy="30436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chemeClr val="lt1"/>
                </a:solidFill>
              </a:rPr>
              <a:t>How do I analyze the stability of a wall?</a:t>
            </a:r>
            <a:endParaRPr b="1">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 name="Google Shape;345;p52"/>
          <p:cNvSpPr txBox="1"/>
          <p:nvPr>
            <p:ph idx="1" type="body"/>
          </p:nvPr>
        </p:nvSpPr>
        <p:spPr>
          <a:xfrm>
            <a:off x="52675" y="883000"/>
            <a:ext cx="8852700" cy="216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Modes of Failure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PMB walls use the weight of the PMB blocks and any supported soil wedges to resist destabilizing forces. Stability of the wall is analyzed by evaluating potential modes of failure. Stability can be classified as external, internal, or overall.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b="1" lang="en" sz="1200">
                <a:solidFill>
                  <a:schemeClr val="dk1"/>
                </a:solidFill>
              </a:rPr>
              <a:t>External stability</a:t>
            </a:r>
            <a:r>
              <a:rPr lang="en" sz="1200">
                <a:solidFill>
                  <a:schemeClr val="dk1"/>
                </a:solidFill>
              </a:rPr>
              <a:t> evaluates the entire wall section. Potential external stability failure modes that must be evaluated include sliding of the wall (A), overturning of the wall (B), and bearing capacity failure of the foundation soils (C).</a:t>
            </a:r>
            <a:endParaRPr sz="1200">
              <a:solidFill>
                <a:schemeClr val="dk1"/>
              </a:solidFill>
            </a:endParaRPr>
          </a:p>
        </p:txBody>
      </p:sp>
      <p:sp>
        <p:nvSpPr>
          <p:cNvPr id="346" name="Google Shape;346;p5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347" name="Google Shape;347;p52"/>
          <p:cNvPicPr preferRelativeResize="0"/>
          <p:nvPr/>
        </p:nvPicPr>
        <p:blipFill rotWithShape="1">
          <a:blip r:embed="rId3">
            <a:alphaModFix/>
          </a:blip>
          <a:srcRect b="0" l="0" r="0" t="0"/>
          <a:stretch/>
        </p:blipFill>
        <p:spPr>
          <a:xfrm>
            <a:off x="380675" y="3368496"/>
            <a:ext cx="1431211" cy="999488"/>
          </a:xfrm>
          <a:prstGeom prst="rect">
            <a:avLst/>
          </a:prstGeom>
          <a:noFill/>
          <a:ln>
            <a:noFill/>
          </a:ln>
        </p:spPr>
      </p:pic>
      <p:pic>
        <p:nvPicPr>
          <p:cNvPr id="348" name="Google Shape;348;p52"/>
          <p:cNvPicPr preferRelativeResize="0"/>
          <p:nvPr/>
        </p:nvPicPr>
        <p:blipFill rotWithShape="1">
          <a:blip r:embed="rId4">
            <a:alphaModFix/>
          </a:blip>
          <a:srcRect b="0" l="0" r="0" t="0"/>
          <a:stretch/>
        </p:blipFill>
        <p:spPr>
          <a:xfrm>
            <a:off x="2523640" y="3327013"/>
            <a:ext cx="1249710" cy="1040975"/>
          </a:xfrm>
          <a:prstGeom prst="rect">
            <a:avLst/>
          </a:prstGeom>
          <a:noFill/>
          <a:ln>
            <a:noFill/>
          </a:ln>
        </p:spPr>
      </p:pic>
      <p:pic>
        <p:nvPicPr>
          <p:cNvPr id="349" name="Google Shape;349;p52"/>
          <p:cNvPicPr preferRelativeResize="0"/>
          <p:nvPr/>
        </p:nvPicPr>
        <p:blipFill rotWithShape="1">
          <a:blip r:embed="rId5">
            <a:alphaModFix/>
          </a:blip>
          <a:srcRect b="0" l="0" r="0" t="0"/>
          <a:stretch/>
        </p:blipFill>
        <p:spPr>
          <a:xfrm>
            <a:off x="3934023" y="3231925"/>
            <a:ext cx="3001602" cy="1258895"/>
          </a:xfrm>
          <a:prstGeom prst="rect">
            <a:avLst/>
          </a:prstGeom>
          <a:noFill/>
          <a:ln>
            <a:noFill/>
          </a:ln>
        </p:spPr>
      </p:pic>
      <p:sp>
        <p:nvSpPr>
          <p:cNvPr id="350" name="Google Shape;350;p52"/>
          <p:cNvSpPr txBox="1"/>
          <p:nvPr/>
        </p:nvSpPr>
        <p:spPr>
          <a:xfrm>
            <a:off x="413900" y="4467625"/>
            <a:ext cx="39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(A)</a:t>
            </a:r>
            <a:endParaRPr b="0" i="0" sz="1200" u="none" cap="none" strike="noStrike">
              <a:solidFill>
                <a:schemeClr val="dk2"/>
              </a:solidFill>
              <a:latin typeface="Arial"/>
              <a:ea typeface="Arial"/>
              <a:cs typeface="Arial"/>
              <a:sym typeface="Arial"/>
            </a:endParaRPr>
          </a:p>
        </p:txBody>
      </p:sp>
      <p:sp>
        <p:nvSpPr>
          <p:cNvPr id="351" name="Google Shape;351;p52"/>
          <p:cNvSpPr txBox="1"/>
          <p:nvPr/>
        </p:nvSpPr>
        <p:spPr>
          <a:xfrm>
            <a:off x="5048092" y="4433775"/>
            <a:ext cx="39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(C)</a:t>
            </a:r>
            <a:endParaRPr b="0" i="0" sz="1200" u="none" cap="none" strike="noStrike">
              <a:solidFill>
                <a:schemeClr val="dk2"/>
              </a:solidFill>
              <a:latin typeface="Arial"/>
              <a:ea typeface="Arial"/>
              <a:cs typeface="Arial"/>
              <a:sym typeface="Arial"/>
            </a:endParaRPr>
          </a:p>
        </p:txBody>
      </p:sp>
      <p:sp>
        <p:nvSpPr>
          <p:cNvPr id="352" name="Google Shape;352;p52"/>
          <p:cNvSpPr txBox="1"/>
          <p:nvPr/>
        </p:nvSpPr>
        <p:spPr>
          <a:xfrm>
            <a:off x="3018458" y="4467625"/>
            <a:ext cx="398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(B)</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3" title="Screenshot 2025-03-12 at 12.03.08 PM.png"/>
          <p:cNvPicPr preferRelativeResize="0"/>
          <p:nvPr/>
        </p:nvPicPr>
        <p:blipFill>
          <a:blip r:embed="rId3">
            <a:alphaModFix/>
          </a:blip>
          <a:stretch>
            <a:fillRect/>
          </a:stretch>
        </p:blipFill>
        <p:spPr>
          <a:xfrm>
            <a:off x="0" y="0"/>
            <a:ext cx="9292086"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4" title="WIB Bearing Capacity with Failure Wedge.mp4">
            <a:hlinkClick r:id="rId3"/>
          </p:cNvPr>
          <p:cNvPicPr preferRelativeResize="0"/>
          <p:nvPr/>
        </p:nvPicPr>
        <p:blipFill>
          <a:blip r:embed="rId4">
            <a:alphaModFix/>
          </a:blip>
          <a:stretch>
            <a:fillRect/>
          </a:stretch>
        </p:blipFill>
        <p:spPr>
          <a:xfrm>
            <a:off x="-95500" y="-46475"/>
            <a:ext cx="9587549" cy="5392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83" name="Shape 83"/>
        <p:cNvGrpSpPr/>
        <p:nvPr/>
      </p:nvGrpSpPr>
      <p:grpSpPr>
        <a:xfrm>
          <a:off x="0" y="0"/>
          <a:ext cx="0" cy="0"/>
          <a:chOff x="0" y="0"/>
          <a:chExt cx="0" cy="0"/>
        </a:xfrm>
      </p:grpSpPr>
      <p:sp>
        <p:nvSpPr>
          <p:cNvPr id="84" name="Google Shape;84;p19"/>
          <p:cNvSpPr txBox="1"/>
          <p:nvPr>
            <p:ph idx="4294967295" type="title"/>
          </p:nvPr>
        </p:nvSpPr>
        <p:spPr>
          <a:xfrm>
            <a:off x="0" y="2151063"/>
            <a:ext cx="9144000" cy="841375"/>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2800"/>
              <a:buNone/>
            </a:pPr>
            <a:r>
              <a:rPr b="1" lang="en">
                <a:solidFill>
                  <a:schemeClr val="lt1"/>
                </a:solidFill>
              </a:rPr>
              <a:t>What is the importance of PMB Walls?</a:t>
            </a:r>
            <a:endParaRPr b="1">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5"/>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8" name="Google Shape;368;p55"/>
          <p:cNvSpPr txBox="1"/>
          <p:nvPr>
            <p:ph idx="1" type="body"/>
          </p:nvPr>
        </p:nvSpPr>
        <p:spPr>
          <a:xfrm>
            <a:off x="52675" y="883000"/>
            <a:ext cx="8936100" cy="17850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Modes of Failure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PMB Walls are made from discrete units and are not solid or rigid structures. As a result, stability needs to be analyzed at each row of PMB units.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b="1" lang="en" sz="1200">
                <a:solidFill>
                  <a:schemeClr val="dk1"/>
                </a:solidFill>
              </a:rPr>
              <a:t>Internal stability</a:t>
            </a:r>
            <a:r>
              <a:rPr lang="en" sz="1200">
                <a:solidFill>
                  <a:schemeClr val="dk1"/>
                </a:solidFill>
              </a:rPr>
              <a:t> evaluates each section from that particular row of PMB units to the top of the wall. Potential internal stability failure modes that must be evaluated include sliding between rows of PMB units (D) and overturning of the upper section of a wall (E).</a:t>
            </a:r>
            <a:endParaRPr sz="1200">
              <a:solidFill>
                <a:schemeClr val="dk1"/>
              </a:solidFill>
            </a:endParaRPr>
          </a:p>
        </p:txBody>
      </p:sp>
      <p:sp>
        <p:nvSpPr>
          <p:cNvPr id="369" name="Google Shape;369;p55"/>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
        <p:nvSpPr>
          <p:cNvPr id="370" name="Google Shape;370;p55"/>
          <p:cNvSpPr txBox="1"/>
          <p:nvPr/>
        </p:nvSpPr>
        <p:spPr>
          <a:xfrm>
            <a:off x="410850" y="4460175"/>
            <a:ext cx="402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(D)</a:t>
            </a:r>
            <a:endParaRPr b="0" i="0" sz="1200" u="none" cap="none" strike="noStrike">
              <a:solidFill>
                <a:schemeClr val="dk2"/>
              </a:solidFill>
              <a:latin typeface="Arial"/>
              <a:ea typeface="Arial"/>
              <a:cs typeface="Arial"/>
              <a:sym typeface="Arial"/>
            </a:endParaRPr>
          </a:p>
        </p:txBody>
      </p:sp>
      <p:sp>
        <p:nvSpPr>
          <p:cNvPr id="371" name="Google Shape;371;p55"/>
          <p:cNvSpPr txBox="1"/>
          <p:nvPr/>
        </p:nvSpPr>
        <p:spPr>
          <a:xfrm>
            <a:off x="3822350" y="4460175"/>
            <a:ext cx="402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(E)</a:t>
            </a:r>
            <a:endParaRPr b="0" i="0" sz="1200" u="none" cap="none" strike="noStrike">
              <a:solidFill>
                <a:schemeClr val="dk2"/>
              </a:solidFill>
              <a:latin typeface="Arial"/>
              <a:ea typeface="Arial"/>
              <a:cs typeface="Arial"/>
              <a:sym typeface="Arial"/>
            </a:endParaRPr>
          </a:p>
        </p:txBody>
      </p:sp>
      <p:pic>
        <p:nvPicPr>
          <p:cNvPr id="372" name="Google Shape;372;p55"/>
          <p:cNvPicPr preferRelativeResize="0"/>
          <p:nvPr/>
        </p:nvPicPr>
        <p:blipFill rotWithShape="1">
          <a:blip r:embed="rId3">
            <a:alphaModFix/>
          </a:blip>
          <a:srcRect b="0" l="0" r="0" t="0"/>
          <a:stretch/>
        </p:blipFill>
        <p:spPr>
          <a:xfrm>
            <a:off x="506200" y="2945775"/>
            <a:ext cx="1866901" cy="1514400"/>
          </a:xfrm>
          <a:prstGeom prst="rect">
            <a:avLst/>
          </a:prstGeom>
          <a:noFill/>
          <a:ln>
            <a:noFill/>
          </a:ln>
        </p:spPr>
      </p:pic>
      <p:pic>
        <p:nvPicPr>
          <p:cNvPr id="373" name="Google Shape;373;p55"/>
          <p:cNvPicPr preferRelativeResize="0"/>
          <p:nvPr/>
        </p:nvPicPr>
        <p:blipFill rotWithShape="1">
          <a:blip r:embed="rId4">
            <a:alphaModFix/>
          </a:blip>
          <a:srcRect b="0" l="0" r="0" t="0"/>
          <a:stretch/>
        </p:blipFill>
        <p:spPr>
          <a:xfrm>
            <a:off x="3822350" y="2945775"/>
            <a:ext cx="1866901" cy="151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6"/>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9" name="Google Shape;379;p56"/>
          <p:cNvSpPr txBox="1"/>
          <p:nvPr>
            <p:ph idx="1" type="body"/>
          </p:nvPr>
        </p:nvSpPr>
        <p:spPr>
          <a:xfrm>
            <a:off x="52675" y="883000"/>
            <a:ext cx="8852700" cy="1909500"/>
          </a:xfrm>
          <a:prstGeom prst="rect">
            <a:avLst/>
          </a:prstGeom>
          <a:noFill/>
          <a:ln>
            <a:noFill/>
          </a:ln>
        </p:spPr>
        <p:txBody>
          <a:bodyPr anchorCtr="0" anchor="t" bIns="91425" lIns="91425" spcFirstLastPara="1" rIns="91425" wrap="square" tIns="91425">
            <a:normAutofit fontScale="92500"/>
          </a:bodyPr>
          <a:lstStyle/>
          <a:p>
            <a:pPr indent="-330200" lvl="0" marL="457200" rtl="0" algn="l">
              <a:lnSpc>
                <a:spcPct val="150000"/>
              </a:lnSpc>
              <a:spcBef>
                <a:spcPts val="1200"/>
              </a:spcBef>
              <a:spcAft>
                <a:spcPts val="0"/>
              </a:spcAft>
              <a:buClr>
                <a:schemeClr val="dk1"/>
              </a:buClr>
              <a:buSzPct val="108108"/>
              <a:buChar char="●"/>
            </a:pPr>
            <a:r>
              <a:rPr lang="en" sz="1600">
                <a:solidFill>
                  <a:schemeClr val="dk1"/>
                </a:solidFill>
              </a:rPr>
              <a:t>Modes of Failure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b="1" lang="en" sz="1200">
                <a:solidFill>
                  <a:schemeClr val="dk1"/>
                </a:solidFill>
              </a:rPr>
              <a:t>Overall stability</a:t>
            </a:r>
            <a:r>
              <a:rPr lang="en" sz="1200">
                <a:solidFill>
                  <a:schemeClr val="dk1"/>
                </a:solidFill>
              </a:rPr>
              <a:t> is also commonly referred to as “global stability” (F). Overall, or global stability evaluates the entire slope containing the wall. Potential overall stability failure modes include failure of the slope below, behind, and above the retaining wall. A subset of overall stability calculations is called “internal compound stability” (G) and considers failure of the slope above the wall, with the failure surface passing through the wall. </a:t>
            </a:r>
            <a:endParaRPr sz="1200">
              <a:solidFill>
                <a:schemeClr val="dk1"/>
              </a:solidFill>
            </a:endParaRPr>
          </a:p>
        </p:txBody>
      </p:sp>
      <p:sp>
        <p:nvSpPr>
          <p:cNvPr id="380" name="Google Shape;380;p56"/>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381" name="Google Shape;381;p56"/>
          <p:cNvPicPr preferRelativeResize="0"/>
          <p:nvPr/>
        </p:nvPicPr>
        <p:blipFill rotWithShape="1">
          <a:blip r:embed="rId3">
            <a:alphaModFix/>
          </a:blip>
          <a:srcRect b="0" l="0" r="0" t="0"/>
          <a:stretch/>
        </p:blipFill>
        <p:spPr>
          <a:xfrm>
            <a:off x="238500" y="2792500"/>
            <a:ext cx="3016908" cy="1380778"/>
          </a:xfrm>
          <a:prstGeom prst="rect">
            <a:avLst/>
          </a:prstGeom>
          <a:noFill/>
          <a:ln>
            <a:noFill/>
          </a:ln>
        </p:spPr>
      </p:pic>
      <p:sp>
        <p:nvSpPr>
          <p:cNvPr id="382" name="Google Shape;382;p56"/>
          <p:cNvSpPr txBox="1"/>
          <p:nvPr/>
        </p:nvSpPr>
        <p:spPr>
          <a:xfrm>
            <a:off x="426175" y="4066525"/>
            <a:ext cx="525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(F)</a:t>
            </a:r>
            <a:endParaRPr b="0" i="0" sz="1200" u="none" cap="none" strike="noStrike">
              <a:solidFill>
                <a:schemeClr val="dk2"/>
              </a:solidFill>
              <a:latin typeface="Arial"/>
              <a:ea typeface="Arial"/>
              <a:cs typeface="Arial"/>
              <a:sym typeface="Arial"/>
            </a:endParaRPr>
          </a:p>
        </p:txBody>
      </p:sp>
      <p:pic>
        <p:nvPicPr>
          <p:cNvPr id="383" name="Google Shape;383;p56"/>
          <p:cNvPicPr preferRelativeResize="0"/>
          <p:nvPr/>
        </p:nvPicPr>
        <p:blipFill rotWithShape="1">
          <a:blip r:embed="rId4">
            <a:alphaModFix/>
          </a:blip>
          <a:srcRect b="0" l="0" r="0" t="0"/>
          <a:stretch/>
        </p:blipFill>
        <p:spPr>
          <a:xfrm>
            <a:off x="4109049" y="2792500"/>
            <a:ext cx="2272377" cy="1274015"/>
          </a:xfrm>
          <a:prstGeom prst="rect">
            <a:avLst/>
          </a:prstGeom>
          <a:noFill/>
          <a:ln>
            <a:noFill/>
          </a:ln>
        </p:spPr>
      </p:pic>
      <p:sp>
        <p:nvSpPr>
          <p:cNvPr id="384" name="Google Shape;384;p56"/>
          <p:cNvSpPr txBox="1"/>
          <p:nvPr/>
        </p:nvSpPr>
        <p:spPr>
          <a:xfrm>
            <a:off x="4700612" y="4115506"/>
            <a:ext cx="41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(G)</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57" title="Screenshot 2025-03-12 at 12.33.29 PM.png"/>
          <p:cNvPicPr preferRelativeResize="0"/>
          <p:nvPr/>
        </p:nvPicPr>
        <p:blipFill>
          <a:blip r:embed="rId3">
            <a:alphaModFix/>
          </a:blip>
          <a:stretch>
            <a:fillRect/>
          </a:stretch>
        </p:blipFill>
        <p:spPr>
          <a:xfrm>
            <a:off x="0" y="0"/>
            <a:ext cx="9183849" cy="5322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58" title="Global Stability - 0_05x w Failure Plath.mp4">
            <a:hlinkClick r:id="rId3"/>
          </p:cNvPr>
          <p:cNvPicPr preferRelativeResize="0"/>
          <p:nvPr/>
        </p:nvPicPr>
        <p:blipFill>
          <a:blip r:embed="rId4">
            <a:alphaModFix/>
          </a:blip>
          <a:stretch>
            <a:fillRect/>
          </a:stretch>
        </p:blipFill>
        <p:spPr>
          <a:xfrm>
            <a:off x="2539" y="0"/>
            <a:ext cx="9143962"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0" name="Google Shape;400;p59"/>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When performing a stability analysis, the wall designer must establish criteria to determine if the proposed wall is acceptable to resist the forces that will be acting on it and estimate the reliability of the analysis. The two methods used are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Allowable Stress Design (ASD)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Load and Resistance Factor Design (LRFD).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Nominal loads and forces, such as the weight of the PMB units and earth pressure force acting on the wall, are calculated for both cases. The difference between ASD and LRFD is what the designer does with the nominal loads.</a:t>
            </a:r>
            <a:endParaRPr sz="1200">
              <a:solidFill>
                <a:schemeClr val="dk1"/>
              </a:solidFill>
            </a:endParaRPr>
          </a:p>
        </p:txBody>
      </p:sp>
      <p:sp>
        <p:nvSpPr>
          <p:cNvPr id="401" name="Google Shape;401;p5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7" name="Google Shape;407;p60"/>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 </a:t>
            </a:r>
            <a:r>
              <a:rPr b="1" lang="en" sz="1200">
                <a:solidFill>
                  <a:schemeClr val="dk1"/>
                </a:solidFill>
              </a:rPr>
              <a:t>Allowable Stress Design</a:t>
            </a:r>
            <a:r>
              <a:rPr lang="en" sz="1200">
                <a:solidFill>
                  <a:schemeClr val="dk1"/>
                </a:solidFill>
              </a:rPr>
              <a:t>, nominal values of the stabilizing forces or moments are divided by nominal values of destabilizing forces or moments to determine a Factor of Safety (FS). If the calculated FS is greater than a minimum value, the wall is considered acceptable to resist that particular failure mode.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Commonly accepted factors of safety for gravity walls has been established and are listed below.</a:t>
            </a:r>
            <a:endParaRPr sz="1200">
              <a:solidFill>
                <a:schemeClr val="dk1"/>
              </a:solidFill>
            </a:endParaRPr>
          </a:p>
        </p:txBody>
      </p:sp>
      <p:sp>
        <p:nvSpPr>
          <p:cNvPr id="408" name="Google Shape;408;p6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09" name="Google Shape;409;p60"/>
          <p:cNvPicPr preferRelativeResize="0"/>
          <p:nvPr/>
        </p:nvPicPr>
        <p:blipFill rotWithShape="1">
          <a:blip r:embed="rId3">
            <a:alphaModFix/>
          </a:blip>
          <a:srcRect b="0" l="0" r="0" t="0"/>
          <a:stretch/>
        </p:blipFill>
        <p:spPr>
          <a:xfrm>
            <a:off x="117274" y="2879100"/>
            <a:ext cx="6388600" cy="2035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1"/>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5" name="Google Shape;415;p61"/>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 </a:t>
            </a:r>
            <a:r>
              <a:rPr b="1" lang="en" sz="1200">
                <a:solidFill>
                  <a:schemeClr val="dk1"/>
                </a:solidFill>
              </a:rPr>
              <a:t>Load and Resistance Factor Design</a:t>
            </a:r>
            <a:r>
              <a:rPr lang="en" sz="1200">
                <a:solidFill>
                  <a:schemeClr val="dk1"/>
                </a:solidFill>
              </a:rPr>
              <a:t>, statistically-derived factors are used to both increase the loads acting on a wall and reduce the resistance provided by the wall.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Factored loads are divided by factored resistances to determine a Capacity Demand Ratio (CDR). If the CDR is greater than one, the wall is considered acceptable to resist that particular failure mode.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 wall design, LRFD is further complicated by the fact that select load factors have maximum and minimum values. This requires that stability analyses be conducted for all possible combinations of load factors.</a:t>
            </a:r>
            <a:endParaRPr sz="1200">
              <a:solidFill>
                <a:schemeClr val="dk1"/>
              </a:solidFill>
            </a:endParaRPr>
          </a:p>
        </p:txBody>
      </p:sp>
      <p:sp>
        <p:nvSpPr>
          <p:cNvPr id="416" name="Google Shape;416;p61"/>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2" name="Google Shape;422;p62"/>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30200" lvl="1" marL="914400" rtl="0" algn="l">
              <a:lnSpc>
                <a:spcPct val="150000"/>
              </a:lnSpc>
              <a:spcBef>
                <a:spcPts val="0"/>
              </a:spcBef>
              <a:spcAft>
                <a:spcPts val="0"/>
              </a:spcAft>
              <a:buClr>
                <a:schemeClr val="dk1"/>
              </a:buClr>
              <a:buSzPts val="1600"/>
              <a:buChar char="○"/>
            </a:pPr>
            <a:r>
              <a:rPr b="1" lang="en" sz="1200">
                <a:solidFill>
                  <a:schemeClr val="dk1"/>
                </a:solidFill>
              </a:rPr>
              <a:t>LRFD</a:t>
            </a:r>
            <a:r>
              <a:rPr lang="en" sz="1200">
                <a:solidFill>
                  <a:schemeClr val="dk1"/>
                </a:solidFill>
              </a:rPr>
              <a:t> - Load and resistance factors are available in AASHTO (2020) and FHWA (2009). Example load combinations are provided below.</a:t>
            </a:r>
            <a:endParaRPr sz="1200">
              <a:solidFill>
                <a:schemeClr val="dk1"/>
              </a:solidFill>
            </a:endParaRPr>
          </a:p>
        </p:txBody>
      </p:sp>
      <p:sp>
        <p:nvSpPr>
          <p:cNvPr id="423" name="Google Shape;423;p6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24" name="Google Shape;424;p62"/>
          <p:cNvPicPr preferRelativeResize="0"/>
          <p:nvPr/>
        </p:nvPicPr>
        <p:blipFill rotWithShape="1">
          <a:blip r:embed="rId3">
            <a:alphaModFix/>
          </a:blip>
          <a:srcRect b="0" l="0" r="0" t="0"/>
          <a:stretch/>
        </p:blipFill>
        <p:spPr>
          <a:xfrm>
            <a:off x="632875" y="2358125"/>
            <a:ext cx="5034075" cy="2388825"/>
          </a:xfrm>
          <a:prstGeom prst="rect">
            <a:avLst/>
          </a:prstGeom>
          <a:noFill/>
          <a:ln>
            <a:noFill/>
          </a:ln>
        </p:spPr>
      </p:pic>
      <p:pic>
        <p:nvPicPr>
          <p:cNvPr id="425" name="Google Shape;425;p62"/>
          <p:cNvPicPr preferRelativeResize="0"/>
          <p:nvPr/>
        </p:nvPicPr>
        <p:blipFill rotWithShape="1">
          <a:blip r:embed="rId4">
            <a:alphaModFix/>
          </a:blip>
          <a:srcRect b="0" l="0" r="0" t="0"/>
          <a:stretch/>
        </p:blipFill>
        <p:spPr>
          <a:xfrm>
            <a:off x="5916324" y="1743825"/>
            <a:ext cx="2751125" cy="1655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1" name="Google Shape;431;p63"/>
          <p:cNvSpPr txBox="1"/>
          <p:nvPr>
            <p:ph idx="1" type="body"/>
          </p:nvPr>
        </p:nvSpPr>
        <p:spPr>
          <a:xfrm>
            <a:off x="52675" y="883000"/>
            <a:ext cx="72720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Bearing Capacity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Equations to calculate bearing capacity of foundation soils have been developed by Terzaghi, Meyerhof, and others. The basic form of the equation is below.</a:t>
            </a:r>
            <a:endParaRPr sz="1200">
              <a:solidFill>
                <a:schemeClr val="dk1"/>
              </a:solidFill>
            </a:endParaRPr>
          </a:p>
          <a:p>
            <a:pPr indent="0" lvl="0" marL="0" rtl="0" algn="l">
              <a:lnSpc>
                <a:spcPct val="150000"/>
              </a:lnSpc>
              <a:spcBef>
                <a:spcPts val="1200"/>
              </a:spcBef>
              <a:spcAft>
                <a:spcPts val="0"/>
              </a:spcAft>
              <a:buSzPts val="1800"/>
              <a:buNone/>
            </a:pPr>
            <a:r>
              <a:t/>
            </a:r>
            <a:endParaRPr sz="1200">
              <a:solidFill>
                <a:schemeClr val="dk1"/>
              </a:solidFill>
            </a:endParaRPr>
          </a:p>
          <a:p>
            <a:pPr indent="-304800" lvl="1" marL="914400" rtl="0" algn="l">
              <a:lnSpc>
                <a:spcPct val="150000"/>
              </a:lnSpc>
              <a:spcBef>
                <a:spcPts val="1200"/>
              </a:spcBef>
              <a:spcAft>
                <a:spcPts val="0"/>
              </a:spcAft>
              <a:buClr>
                <a:schemeClr val="dk1"/>
              </a:buClr>
              <a:buSzPts val="1200"/>
              <a:buChar char="○"/>
            </a:pPr>
            <a:r>
              <a:rPr lang="en" sz="1200">
                <a:solidFill>
                  <a:schemeClr val="dk1"/>
                </a:solidFill>
              </a:rPr>
              <a:t>Wall designers often make the following assumptions: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wall acts like a strip footing and the resulting shape factors are 1.0.</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impact of inclined loads has little effect on the bearing capacity and is ignored.</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water table is not located in close proximity to the wall.</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For walls that do not have a toe slope below the bottom of the wall, no reduction in bearing capacity due to proximity to a slope is made. As a result, the above equation can be simplified and the bearing capacity of the foundation soils can be calculated as follows:</a:t>
            </a:r>
            <a:endParaRPr sz="1200">
              <a:solidFill>
                <a:schemeClr val="dk1"/>
              </a:solidFill>
            </a:endParaRPr>
          </a:p>
          <a:p>
            <a:pPr indent="0" lvl="0" marL="914400" rtl="0" algn="l">
              <a:lnSpc>
                <a:spcPct val="150000"/>
              </a:lnSpc>
              <a:spcBef>
                <a:spcPts val="1200"/>
              </a:spcBef>
              <a:spcAft>
                <a:spcPts val="1200"/>
              </a:spcAft>
              <a:buSzPts val="1800"/>
              <a:buNone/>
            </a:pPr>
            <a:r>
              <a:t/>
            </a:r>
            <a:endParaRPr sz="1200">
              <a:solidFill>
                <a:schemeClr val="dk1"/>
              </a:solidFill>
            </a:endParaRPr>
          </a:p>
        </p:txBody>
      </p:sp>
      <p:sp>
        <p:nvSpPr>
          <p:cNvPr id="432" name="Google Shape;432;p6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33" name="Google Shape;433;p63"/>
          <p:cNvPicPr preferRelativeResize="0"/>
          <p:nvPr/>
        </p:nvPicPr>
        <p:blipFill rotWithShape="1">
          <a:blip r:embed="rId3">
            <a:alphaModFix/>
          </a:blip>
          <a:srcRect b="0" l="0" r="0" t="0"/>
          <a:stretch/>
        </p:blipFill>
        <p:spPr>
          <a:xfrm>
            <a:off x="1354600" y="2051617"/>
            <a:ext cx="3792175" cy="421350"/>
          </a:xfrm>
          <a:prstGeom prst="rect">
            <a:avLst/>
          </a:prstGeom>
          <a:noFill/>
          <a:ln>
            <a:noFill/>
          </a:ln>
        </p:spPr>
      </p:pic>
      <p:pic>
        <p:nvPicPr>
          <p:cNvPr id="434" name="Google Shape;434;p63"/>
          <p:cNvPicPr preferRelativeResize="0"/>
          <p:nvPr/>
        </p:nvPicPr>
        <p:blipFill rotWithShape="1">
          <a:blip r:embed="rId4">
            <a:alphaModFix/>
          </a:blip>
          <a:srcRect b="0" l="0" r="0" t="0"/>
          <a:stretch/>
        </p:blipFill>
        <p:spPr>
          <a:xfrm>
            <a:off x="1224775" y="4604130"/>
            <a:ext cx="4051826" cy="343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4"/>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0" name="Google Shape;440;p64"/>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30200" lvl="1" marL="914400" rtl="0" algn="l">
              <a:lnSpc>
                <a:spcPct val="150000"/>
              </a:lnSpc>
              <a:spcBef>
                <a:spcPts val="0"/>
              </a:spcBef>
              <a:spcAft>
                <a:spcPts val="0"/>
              </a:spcAft>
              <a:buClr>
                <a:schemeClr val="dk1"/>
              </a:buClr>
              <a:buSzPts val="1600"/>
              <a:buChar char="○"/>
            </a:pPr>
            <a:r>
              <a:rPr b="1" lang="en" sz="1200">
                <a:solidFill>
                  <a:schemeClr val="dk1"/>
                </a:solidFill>
              </a:rPr>
              <a:t>LRFD</a:t>
            </a:r>
            <a:r>
              <a:rPr lang="en" sz="1200">
                <a:solidFill>
                  <a:schemeClr val="dk1"/>
                </a:solidFill>
              </a:rPr>
              <a:t> - Load factors are provided below.</a:t>
            </a:r>
            <a:endParaRPr sz="1200">
              <a:solidFill>
                <a:schemeClr val="dk1"/>
              </a:solidFill>
            </a:endParaRPr>
          </a:p>
        </p:txBody>
      </p:sp>
      <p:sp>
        <p:nvSpPr>
          <p:cNvPr id="441" name="Google Shape;441;p64"/>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42" name="Google Shape;442;p64"/>
          <p:cNvPicPr preferRelativeResize="0"/>
          <p:nvPr/>
        </p:nvPicPr>
        <p:blipFill rotWithShape="1">
          <a:blip r:embed="rId3">
            <a:alphaModFix/>
          </a:blip>
          <a:srcRect b="0" l="0" r="0" t="0"/>
          <a:stretch/>
        </p:blipFill>
        <p:spPr>
          <a:xfrm>
            <a:off x="311897" y="1905750"/>
            <a:ext cx="5249126" cy="273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2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0" name="Google Shape;90;p20"/>
          <p:cNvSpPr txBox="1"/>
          <p:nvPr>
            <p:ph idx="1" type="body"/>
          </p:nvPr>
        </p:nvSpPr>
        <p:spPr>
          <a:xfrm>
            <a:off x="163800" y="924375"/>
            <a:ext cx="6845100" cy="4278300"/>
          </a:xfrm>
          <a:prstGeom prst="rect">
            <a:avLst/>
          </a:prstGeom>
          <a:noFill/>
          <a:ln>
            <a:noFill/>
          </a:ln>
        </p:spPr>
        <p:txBody>
          <a:bodyPr anchorCtr="0" anchor="t" bIns="91425" lIns="91425" spcFirstLastPara="1" rIns="91425" wrap="square" tIns="91425">
            <a:normAutofit/>
          </a:bodyPr>
          <a:lstStyle/>
          <a:p>
            <a:pPr indent="0" lvl="0" marL="0" rtl="0" algn="just">
              <a:lnSpc>
                <a:spcPct val="140000"/>
              </a:lnSpc>
              <a:spcBef>
                <a:spcPts val="1200"/>
              </a:spcBef>
              <a:spcAft>
                <a:spcPts val="0"/>
              </a:spcAft>
              <a:buSzPts val="770"/>
              <a:buNone/>
            </a:pPr>
            <a:r>
              <a:rPr lang="en" sz="1230">
                <a:solidFill>
                  <a:schemeClr val="dk1"/>
                </a:solidFill>
              </a:rPr>
              <a:t>Big blocks have been used to construct walls for ages. There is something inherently simple about stacking large blocks on top of each other that just makes sense. If the blocks are big and heavy enough, they can be used to safely support retained earth and anything else that might be on top of the wall. </a:t>
            </a:r>
            <a:endParaRPr sz="1230">
              <a:solidFill>
                <a:schemeClr val="dk1"/>
              </a:solidFill>
            </a:endParaRPr>
          </a:p>
          <a:p>
            <a:pPr indent="0" lvl="0" marL="0" rtl="0" algn="just">
              <a:lnSpc>
                <a:spcPct val="140000"/>
              </a:lnSpc>
              <a:spcBef>
                <a:spcPts val="1200"/>
              </a:spcBef>
              <a:spcAft>
                <a:spcPts val="0"/>
              </a:spcAft>
              <a:buSzPts val="770"/>
              <a:buNone/>
            </a:pPr>
            <a:r>
              <a:rPr lang="en" sz="1230">
                <a:solidFill>
                  <a:schemeClr val="dk1"/>
                </a:solidFill>
              </a:rPr>
              <a:t>Recently large precast concrete blocks, often called precast modular blocks or PMBs, have become widely available and are used to build retaining wall structures. PMB walls have been used in several innovative ways, such as constructing traditional walls, walls with large batter angles, PMB-faced structures, and freestanding walls that act as fences or barriers. </a:t>
            </a:r>
            <a:endParaRPr sz="1230">
              <a:solidFill>
                <a:schemeClr val="dk1"/>
              </a:solidFill>
            </a:endParaRPr>
          </a:p>
          <a:p>
            <a:pPr indent="0" lvl="0" marL="0" rtl="0" algn="just">
              <a:lnSpc>
                <a:spcPct val="140000"/>
              </a:lnSpc>
              <a:spcBef>
                <a:spcPts val="1200"/>
              </a:spcBef>
              <a:spcAft>
                <a:spcPts val="0"/>
              </a:spcAft>
              <a:buSzPts val="770"/>
              <a:buNone/>
            </a:pPr>
            <a:r>
              <a:rPr lang="en" sz="1230">
                <a:solidFill>
                  <a:schemeClr val="dk1"/>
                </a:solidFill>
              </a:rPr>
              <a:t>PMB units are used in public projects, commercial  projects, and at private projects and </a:t>
            </a:r>
            <a:r>
              <a:rPr lang="en" sz="1200">
                <a:solidFill>
                  <a:schemeClr val="dk1"/>
                </a:solidFill>
              </a:rPr>
              <a:t>even though the basic concepts are simple and PMB retaining walls are easy to construct, the engineers who design them are quite unique. They must possess a wide range of skills including a firm grasp of geotechnical engineering principles, a good working knowledge of structural engineering, an understanding of site engineering, and a strong background in construction. </a:t>
            </a:r>
            <a:endParaRPr sz="1230">
              <a:solidFill>
                <a:schemeClr val="dk1"/>
              </a:solidFill>
            </a:endParaRPr>
          </a:p>
          <a:p>
            <a:pPr indent="0" lvl="0" marL="0" rtl="0" algn="just">
              <a:lnSpc>
                <a:spcPct val="140000"/>
              </a:lnSpc>
              <a:spcBef>
                <a:spcPts val="1200"/>
              </a:spcBef>
              <a:spcAft>
                <a:spcPts val="1200"/>
              </a:spcAft>
              <a:buSzPts val="770"/>
              <a:buNone/>
            </a:pPr>
            <a:r>
              <a:t/>
            </a:r>
            <a:endParaRPr sz="1300">
              <a:solidFill>
                <a:schemeClr val="dk1"/>
              </a:solidFill>
            </a:endParaRPr>
          </a:p>
        </p:txBody>
      </p:sp>
      <p:sp>
        <p:nvSpPr>
          <p:cNvPr id="91" name="Google Shape;91;p2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Introduction and Purpose</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5"/>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8" name="Google Shape;448;p65"/>
          <p:cNvSpPr txBox="1"/>
          <p:nvPr>
            <p:ph idx="1" type="body"/>
          </p:nvPr>
        </p:nvSpPr>
        <p:spPr>
          <a:xfrm>
            <a:off x="52675" y="883000"/>
            <a:ext cx="8852700" cy="37965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Allowable Stress Design and Load and Resistance Factor Design    </a:t>
            </a:r>
            <a:endParaRPr sz="1200">
              <a:solidFill>
                <a:schemeClr val="dk1"/>
              </a:solidFill>
            </a:endParaRPr>
          </a:p>
          <a:p>
            <a:pPr indent="-330200" lvl="1" marL="914400" rtl="0" algn="l">
              <a:lnSpc>
                <a:spcPct val="150000"/>
              </a:lnSpc>
              <a:spcBef>
                <a:spcPts val="0"/>
              </a:spcBef>
              <a:spcAft>
                <a:spcPts val="0"/>
              </a:spcAft>
              <a:buClr>
                <a:schemeClr val="dk1"/>
              </a:buClr>
              <a:buSzPts val="1600"/>
              <a:buChar char="○"/>
            </a:pPr>
            <a:r>
              <a:rPr b="1" lang="en" sz="1200">
                <a:solidFill>
                  <a:schemeClr val="dk1"/>
                </a:solidFill>
              </a:rPr>
              <a:t>LRFD</a:t>
            </a:r>
            <a:r>
              <a:rPr lang="en" sz="1200">
                <a:solidFill>
                  <a:schemeClr val="dk1"/>
                </a:solidFill>
              </a:rPr>
              <a:t> - Resistance factors are provided below.</a:t>
            </a:r>
            <a:endParaRPr sz="1200">
              <a:solidFill>
                <a:schemeClr val="dk1"/>
              </a:solidFill>
            </a:endParaRPr>
          </a:p>
        </p:txBody>
      </p:sp>
      <p:sp>
        <p:nvSpPr>
          <p:cNvPr id="449" name="Google Shape;449;p65"/>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50" name="Google Shape;450;p65"/>
          <p:cNvPicPr preferRelativeResize="0"/>
          <p:nvPr/>
        </p:nvPicPr>
        <p:blipFill rotWithShape="1">
          <a:blip r:embed="rId3">
            <a:alphaModFix/>
          </a:blip>
          <a:srcRect b="0" l="0" r="0" t="0"/>
          <a:stretch/>
        </p:blipFill>
        <p:spPr>
          <a:xfrm>
            <a:off x="303675" y="2054900"/>
            <a:ext cx="5547550" cy="2214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6" name="Google Shape;456;p66"/>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External Sliding Stability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External sliding stability calculations are performed to ensure the wall is substantial enough to keep from being moved by the supported soil and any other applied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Driving forces that would cause sliding typically include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 The horizontal component of the earth pressure force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The horizontal component of the force from supported surcharge loads.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Other less common driving forces may include </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water pressure</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pedestrian loading on handrails</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Impact forces from vehicle barriers</a:t>
            </a:r>
            <a:endParaRPr sz="1200">
              <a:solidFill>
                <a:schemeClr val="dk1"/>
              </a:solidFill>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Earthquake loads.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Sliding is resisted by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Friction</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Shear strength of the foundation soils</a:t>
            </a:r>
            <a:endParaRPr sz="1200">
              <a:solidFill>
                <a:schemeClr val="dk1"/>
              </a:solidFill>
            </a:endParaRPr>
          </a:p>
        </p:txBody>
      </p:sp>
      <p:sp>
        <p:nvSpPr>
          <p:cNvPr id="457" name="Google Shape;457;p66"/>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3" name="Google Shape;463;p67"/>
          <p:cNvSpPr txBox="1"/>
          <p:nvPr>
            <p:ph idx="1" type="body"/>
          </p:nvPr>
        </p:nvSpPr>
        <p:spPr>
          <a:xfrm>
            <a:off x="124075" y="946550"/>
            <a:ext cx="8022300" cy="4055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External Sliding Stability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Example wall </a:t>
            </a:r>
            <a:endParaRPr sz="1200">
              <a:solidFill>
                <a:schemeClr val="dk1"/>
              </a:solidFill>
            </a:endParaRPr>
          </a:p>
        </p:txBody>
      </p:sp>
      <p:sp>
        <p:nvSpPr>
          <p:cNvPr id="464" name="Google Shape;464;p67"/>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65" name="Google Shape;465;p67"/>
          <p:cNvPicPr preferRelativeResize="0"/>
          <p:nvPr/>
        </p:nvPicPr>
        <p:blipFill rotWithShape="1">
          <a:blip r:embed="rId3">
            <a:alphaModFix/>
          </a:blip>
          <a:srcRect b="0" l="0" r="5552" t="0"/>
          <a:stretch/>
        </p:blipFill>
        <p:spPr>
          <a:xfrm>
            <a:off x="359164" y="1890728"/>
            <a:ext cx="3216531" cy="2474950"/>
          </a:xfrm>
          <a:prstGeom prst="rect">
            <a:avLst/>
          </a:prstGeom>
          <a:noFill/>
          <a:ln>
            <a:noFill/>
          </a:ln>
        </p:spPr>
      </p:pic>
      <p:pic>
        <p:nvPicPr>
          <p:cNvPr id="466" name="Google Shape;466;p67"/>
          <p:cNvPicPr preferRelativeResize="0"/>
          <p:nvPr/>
        </p:nvPicPr>
        <p:blipFill rotWithShape="1">
          <a:blip r:embed="rId4">
            <a:alphaModFix/>
          </a:blip>
          <a:srcRect b="0" l="0" r="0" t="0"/>
          <a:stretch/>
        </p:blipFill>
        <p:spPr>
          <a:xfrm>
            <a:off x="3760654" y="1890733"/>
            <a:ext cx="4004621" cy="2774490"/>
          </a:xfrm>
          <a:prstGeom prst="rect">
            <a:avLst/>
          </a:prstGeom>
          <a:noFill/>
          <a:ln>
            <a:noFill/>
          </a:ln>
        </p:spPr>
      </p:pic>
      <p:sp>
        <p:nvSpPr>
          <p:cNvPr id="467" name="Google Shape;467;p67"/>
          <p:cNvSpPr txBox="1"/>
          <p:nvPr/>
        </p:nvSpPr>
        <p:spPr>
          <a:xfrm>
            <a:off x="720640" y="4696560"/>
            <a:ext cx="1905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Forces that produce sliding </a:t>
            </a:r>
            <a:endParaRPr b="0" i="0" sz="1200" u="none" cap="none" strike="noStrike">
              <a:solidFill>
                <a:schemeClr val="dk2"/>
              </a:solidFill>
              <a:latin typeface="Arial"/>
              <a:ea typeface="Arial"/>
              <a:cs typeface="Arial"/>
              <a:sym typeface="Arial"/>
            </a:endParaRPr>
          </a:p>
        </p:txBody>
      </p:sp>
      <p:sp>
        <p:nvSpPr>
          <p:cNvPr id="468" name="Google Shape;468;p67"/>
          <p:cNvSpPr txBox="1"/>
          <p:nvPr/>
        </p:nvSpPr>
        <p:spPr>
          <a:xfrm>
            <a:off x="4464716" y="4696560"/>
            <a:ext cx="1905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Forces that resist sliding </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4" name="Google Shape;474;p68"/>
          <p:cNvSpPr txBox="1"/>
          <p:nvPr>
            <p:ph idx="1" type="body"/>
          </p:nvPr>
        </p:nvSpPr>
        <p:spPr>
          <a:xfrm>
            <a:off x="52675" y="883000"/>
            <a:ext cx="8852700" cy="18762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External Overturning Stability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External overturning stability calculations are performed to ensure the wall is big enough to keep from being tipped over by the supported soil and any other applied loads.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 overturning calculations, we determine overturning and resisting moments separately. Standard practice in wall design is to ignore bearing resistance forces acting on the wall from the supporting soils when performing the external overturning stability analysis.</a:t>
            </a:r>
            <a:endParaRPr sz="1200">
              <a:solidFill>
                <a:schemeClr val="dk1"/>
              </a:solidFill>
            </a:endParaRPr>
          </a:p>
        </p:txBody>
      </p:sp>
      <p:sp>
        <p:nvSpPr>
          <p:cNvPr id="475" name="Google Shape;475;p6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76" name="Google Shape;476;p68"/>
          <p:cNvPicPr preferRelativeResize="0"/>
          <p:nvPr/>
        </p:nvPicPr>
        <p:blipFill rotWithShape="1">
          <a:blip r:embed="rId3">
            <a:alphaModFix/>
          </a:blip>
          <a:srcRect b="0" l="0" r="0" t="0"/>
          <a:stretch/>
        </p:blipFill>
        <p:spPr>
          <a:xfrm>
            <a:off x="422525" y="2997813"/>
            <a:ext cx="3137310" cy="1766895"/>
          </a:xfrm>
          <a:prstGeom prst="rect">
            <a:avLst/>
          </a:prstGeom>
          <a:noFill/>
          <a:ln>
            <a:noFill/>
          </a:ln>
        </p:spPr>
      </p:pic>
      <p:pic>
        <p:nvPicPr>
          <p:cNvPr id="477" name="Google Shape;477;p68"/>
          <p:cNvPicPr preferRelativeResize="0"/>
          <p:nvPr/>
        </p:nvPicPr>
        <p:blipFill rotWithShape="1">
          <a:blip r:embed="rId4">
            <a:alphaModFix/>
          </a:blip>
          <a:srcRect b="0" l="0" r="0" t="0"/>
          <a:stretch/>
        </p:blipFill>
        <p:spPr>
          <a:xfrm>
            <a:off x="4353517" y="2953200"/>
            <a:ext cx="2869757" cy="1876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3" name="Google Shape;483;p69"/>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Eccentricity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Eccentricity and overturning are related concepts. For a wall to keep from moving, the vertical loads are resisted by an equal and opposite force provided by the foundation soils.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If we include bearing resistance of the foundation soils in addition to overturning and resisting moments, we can determine the distance from the center of the wall that the bearing resistance force has to act for the sum of moments to be zero and prevent the wall from rotating.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This distance from the center the wall to the bearing                                                                                                    resistance force is called eccentricity.</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Some wall designers will use an eccentricity limit instead                                                                                                                      of overturning to evaluate stability. AASHTO (2020) requires                                                                                                      the resultant bearing resistance force to be located within                                                                                                                    the middle two-thirds of the base width</a:t>
            </a:r>
            <a:endParaRPr sz="1200">
              <a:solidFill>
                <a:schemeClr val="dk1"/>
              </a:solidFill>
            </a:endParaRPr>
          </a:p>
        </p:txBody>
      </p:sp>
      <p:sp>
        <p:nvSpPr>
          <p:cNvPr id="484" name="Google Shape;484;p6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485" name="Google Shape;485;p69"/>
          <p:cNvPicPr preferRelativeResize="0"/>
          <p:nvPr/>
        </p:nvPicPr>
        <p:blipFill rotWithShape="1">
          <a:blip r:embed="rId3">
            <a:alphaModFix/>
          </a:blip>
          <a:srcRect b="3221" l="0" r="0" t="0"/>
          <a:stretch/>
        </p:blipFill>
        <p:spPr>
          <a:xfrm>
            <a:off x="5358850" y="2488550"/>
            <a:ext cx="2529900" cy="15475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1" name="Google Shape;491;p70"/>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Bearing Capacity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Bearing capacity checks to determine whether or not the foundation soils will adequately support the wall.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Analysis of footings subject to both vertical load and moments. Pressure distribution under the footing is trapezoidal in shape, with the overturning moment producing higher pressures on one end of the footing.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Some analyses will simplify this by approximating the pressure as a rectangular shape and applying it over a reduced portion of the footing. The reduced width or effective footing width at the bottom of the retaining wall is calculated with the following equation.</a:t>
            </a:r>
            <a:endParaRPr sz="1200">
              <a:solidFill>
                <a:schemeClr val="dk1"/>
              </a:solidFill>
            </a:endParaRPr>
          </a:p>
          <a:p>
            <a:pPr indent="0" lvl="0" marL="0" rtl="0" algn="l">
              <a:lnSpc>
                <a:spcPct val="150000"/>
              </a:lnSpc>
              <a:spcBef>
                <a:spcPts val="1200"/>
              </a:spcBef>
              <a:spcAft>
                <a:spcPts val="0"/>
              </a:spcAft>
              <a:buSzPts val="1800"/>
              <a:buNone/>
            </a:pPr>
            <a:r>
              <a:rPr lang="en" sz="1200">
                <a:solidFill>
                  <a:schemeClr val="dk1"/>
                </a:solidFill>
              </a:rPr>
              <a:t>			B’ = B - 2 e</a:t>
            </a:r>
            <a:endParaRPr sz="1200">
              <a:solidFill>
                <a:schemeClr val="dk1"/>
              </a:solidFill>
            </a:endParaRPr>
          </a:p>
          <a:p>
            <a:pPr indent="0" lvl="0" marL="0" rtl="0" algn="l">
              <a:lnSpc>
                <a:spcPct val="100000"/>
              </a:lnSpc>
              <a:spcBef>
                <a:spcPts val="1200"/>
              </a:spcBef>
              <a:spcAft>
                <a:spcPts val="0"/>
              </a:spcAft>
              <a:buSzPts val="1800"/>
              <a:buNone/>
            </a:pPr>
            <a:r>
              <a:rPr lang="en" sz="1200">
                <a:solidFill>
                  <a:schemeClr val="dk1"/>
                </a:solidFill>
              </a:rPr>
              <a:t>		where </a:t>
            </a:r>
            <a:endParaRPr sz="1200">
              <a:solidFill>
                <a:schemeClr val="dk1"/>
              </a:solidFill>
            </a:endParaRPr>
          </a:p>
          <a:p>
            <a:pPr indent="0" lvl="0" marL="0" rtl="0" algn="l">
              <a:lnSpc>
                <a:spcPct val="100000"/>
              </a:lnSpc>
              <a:spcBef>
                <a:spcPts val="1200"/>
              </a:spcBef>
              <a:spcAft>
                <a:spcPts val="0"/>
              </a:spcAft>
              <a:buSzPts val="1800"/>
              <a:buNone/>
            </a:pPr>
            <a:r>
              <a:rPr lang="en" sz="1200">
                <a:solidFill>
                  <a:schemeClr val="dk1"/>
                </a:solidFill>
              </a:rPr>
              <a:t>			B’ = effective footing width at the bottom of the bottom PMB unit (ft) or (m)</a:t>
            </a:r>
            <a:endParaRPr sz="1200">
              <a:solidFill>
                <a:schemeClr val="dk1"/>
              </a:solidFill>
            </a:endParaRPr>
          </a:p>
          <a:p>
            <a:pPr indent="0" lvl="0" marL="0" rtl="0" algn="l">
              <a:lnSpc>
                <a:spcPct val="100000"/>
              </a:lnSpc>
              <a:spcBef>
                <a:spcPts val="1200"/>
              </a:spcBef>
              <a:spcAft>
                <a:spcPts val="0"/>
              </a:spcAft>
              <a:buSzPts val="1800"/>
              <a:buNone/>
            </a:pPr>
            <a:r>
              <a:rPr lang="en" sz="1200">
                <a:solidFill>
                  <a:schemeClr val="dk1"/>
                </a:solidFill>
              </a:rPr>
              <a:t>			B = width of the bottom PMB unit (ft) or (m)</a:t>
            </a:r>
            <a:endParaRPr sz="1200">
              <a:solidFill>
                <a:schemeClr val="dk1"/>
              </a:solidFill>
            </a:endParaRPr>
          </a:p>
          <a:p>
            <a:pPr indent="0" lvl="0" marL="0" rtl="0" algn="l">
              <a:lnSpc>
                <a:spcPct val="100000"/>
              </a:lnSpc>
              <a:spcBef>
                <a:spcPts val="1200"/>
              </a:spcBef>
              <a:spcAft>
                <a:spcPts val="1200"/>
              </a:spcAft>
              <a:buSzPts val="1800"/>
              <a:buNone/>
            </a:pPr>
            <a:r>
              <a:rPr lang="en" sz="1200">
                <a:solidFill>
                  <a:schemeClr val="dk1"/>
                </a:solidFill>
              </a:rPr>
              <a:t>			e = eccentricity of the bearing resistance loads (ft) or (m) </a:t>
            </a:r>
            <a:endParaRPr sz="1200">
              <a:solidFill>
                <a:schemeClr val="dk1"/>
              </a:solidFill>
            </a:endParaRPr>
          </a:p>
        </p:txBody>
      </p:sp>
      <p:sp>
        <p:nvSpPr>
          <p:cNvPr id="492" name="Google Shape;492;p7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1"/>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8" name="Google Shape;498;p71"/>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Bearing Capacity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The total vertical loads on the wall are applied over the reduced footing width to calculate a uniformly distributed vertical stress at the bottom of the PMB units.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The vertical stress at the bottom of the units (σ</a:t>
            </a:r>
            <a:r>
              <a:rPr baseline="-25000" lang="en" sz="1200">
                <a:solidFill>
                  <a:schemeClr val="dk1"/>
                </a:solidFill>
              </a:rPr>
              <a:t>V</a:t>
            </a:r>
            <a:r>
              <a:rPr lang="en" sz="1200">
                <a:solidFill>
                  <a:schemeClr val="dk1"/>
                </a:solidFill>
              </a:rPr>
              <a:t>) is transferred through the granular leveling pad and acts on the foundation soils. It is commonly assumed that the stress spreads through the stone at an angle of 1 horizontal to 2 vertical. </a:t>
            </a:r>
            <a:endParaRPr sz="1200">
              <a:solidFill>
                <a:schemeClr val="dk1"/>
              </a:solidFill>
            </a:endParaRPr>
          </a:p>
          <a:p>
            <a:pPr indent="0" lvl="0" marL="914400" rtl="0" algn="l">
              <a:lnSpc>
                <a:spcPct val="150000"/>
              </a:lnSpc>
              <a:spcBef>
                <a:spcPts val="1200"/>
              </a:spcBef>
              <a:spcAft>
                <a:spcPts val="1200"/>
              </a:spcAft>
              <a:buSzPts val="1800"/>
              <a:buNone/>
            </a:pPr>
            <a:r>
              <a:t/>
            </a:r>
            <a:endParaRPr sz="1200">
              <a:solidFill>
                <a:schemeClr val="dk1"/>
              </a:solidFill>
            </a:endParaRPr>
          </a:p>
        </p:txBody>
      </p:sp>
      <p:sp>
        <p:nvSpPr>
          <p:cNvPr id="499" name="Google Shape;499;p71"/>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500" name="Google Shape;500;p71"/>
          <p:cNvPicPr preferRelativeResize="0"/>
          <p:nvPr/>
        </p:nvPicPr>
        <p:blipFill rotWithShape="1">
          <a:blip r:embed="rId3">
            <a:alphaModFix/>
          </a:blip>
          <a:srcRect b="0" l="0" r="0" t="0"/>
          <a:stretch/>
        </p:blipFill>
        <p:spPr>
          <a:xfrm>
            <a:off x="325473" y="2707000"/>
            <a:ext cx="5199400" cy="2249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6" name="Google Shape;506;p72"/>
          <p:cNvSpPr txBox="1"/>
          <p:nvPr>
            <p:ph idx="1" type="body"/>
          </p:nvPr>
        </p:nvSpPr>
        <p:spPr>
          <a:xfrm>
            <a:off x="52675" y="883000"/>
            <a:ext cx="8852700" cy="27156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Settlement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PMB walls that are built upon well compacted, coarse grained soils are typically not subject to significant settlement and their modular nature generally allows them to tolerate modest amounts of displacement.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As such, settlement calculations are not often performed for PMB walls. Should concerns persist, I would refer you to a geotechnical engineer for settlement analysis.</a:t>
            </a:r>
            <a:endParaRPr sz="12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Internal Stability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Internal stability calculations are similar to external stability calculations; however, instead of starting at the bottom front corner of the lowest PMB unit, calculations start at the bottom front corner of the remaining PMB units from row 2 to the top of the wall. </a:t>
            </a:r>
            <a:endParaRPr sz="1200">
              <a:solidFill>
                <a:schemeClr val="dk1"/>
              </a:solidFill>
            </a:endParaRPr>
          </a:p>
        </p:txBody>
      </p:sp>
      <p:sp>
        <p:nvSpPr>
          <p:cNvPr id="507" name="Google Shape;507;p7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508" name="Google Shape;508;p72"/>
          <p:cNvPicPr preferRelativeResize="0"/>
          <p:nvPr/>
        </p:nvPicPr>
        <p:blipFill rotWithShape="1">
          <a:blip r:embed="rId3">
            <a:alphaModFix/>
          </a:blip>
          <a:srcRect b="0" l="0" r="0" t="0"/>
          <a:stretch/>
        </p:blipFill>
        <p:spPr>
          <a:xfrm>
            <a:off x="1852963" y="3520137"/>
            <a:ext cx="4804626" cy="157130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4" name="Google Shape;514;p73"/>
          <p:cNvSpPr txBox="1"/>
          <p:nvPr>
            <p:ph idx="1" type="body"/>
          </p:nvPr>
        </p:nvSpPr>
        <p:spPr>
          <a:xfrm>
            <a:off x="52675" y="883000"/>
            <a:ext cx="7650000" cy="41127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Sliding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Driving and resisting forces are only calculated for the portion of the wall under evaluation in the particular internal stability check. Any pressure below the bottom row of PMB units being considered is neglected.</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Resistance to sliding is produced by block-to-block interface shear.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Depending on the PMB unit, resistance may be generated from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Interlocking features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Friction between PMB units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Resistance to shear in granular core fill material.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Design values of interface shear to resist sliding between units are obtained from full scale lab testing of the units. ASTM D6916 </a:t>
            </a:r>
            <a:r>
              <a:rPr i="1" lang="en" sz="1200">
                <a:solidFill>
                  <a:schemeClr val="dk1"/>
                </a:solidFill>
              </a:rPr>
              <a:t>Standard Test Method for Determining the Shear Strength Between Segmental Concrete Units (Modular Concrete Blocks)</a:t>
            </a:r>
            <a:r>
              <a:rPr lang="en" sz="1200">
                <a:solidFill>
                  <a:schemeClr val="dk1"/>
                </a:solidFill>
              </a:rPr>
              <a:t> is followed in most PMB block-to-block interface shear testing. </a:t>
            </a:r>
            <a:endParaRPr sz="1200">
              <a:solidFill>
                <a:schemeClr val="dk1"/>
              </a:solidFill>
            </a:endParaRPr>
          </a:p>
          <a:p>
            <a:pPr indent="0" lvl="0" marL="914400" rtl="0" algn="l">
              <a:lnSpc>
                <a:spcPct val="150000"/>
              </a:lnSpc>
              <a:spcBef>
                <a:spcPts val="1200"/>
              </a:spcBef>
              <a:spcAft>
                <a:spcPts val="1200"/>
              </a:spcAft>
              <a:buSzPts val="1800"/>
              <a:buNone/>
            </a:pPr>
            <a:r>
              <a:t/>
            </a:r>
            <a:endParaRPr sz="1200">
              <a:solidFill>
                <a:schemeClr val="dk1"/>
              </a:solidFill>
            </a:endParaRPr>
          </a:p>
        </p:txBody>
      </p:sp>
      <p:sp>
        <p:nvSpPr>
          <p:cNvPr id="515" name="Google Shape;515;p7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4"/>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1" name="Google Shape;521;p74"/>
          <p:cNvSpPr txBox="1"/>
          <p:nvPr>
            <p:ph idx="1" type="body"/>
          </p:nvPr>
        </p:nvSpPr>
        <p:spPr>
          <a:xfrm>
            <a:off x="52675" y="883000"/>
            <a:ext cx="3749100" cy="24036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Sliding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Here is an example of a PMB manufacturers published results of block-to-block interface shear testing. </a:t>
            </a:r>
            <a:endParaRPr sz="1200">
              <a:solidFill>
                <a:schemeClr val="dk1"/>
              </a:solidFill>
            </a:endParaRPr>
          </a:p>
        </p:txBody>
      </p:sp>
      <p:sp>
        <p:nvSpPr>
          <p:cNvPr id="522" name="Google Shape;522;p74"/>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523" name="Google Shape;523;p74"/>
          <p:cNvPicPr preferRelativeResize="0"/>
          <p:nvPr/>
        </p:nvPicPr>
        <p:blipFill rotWithShape="1">
          <a:blip r:embed="rId3">
            <a:alphaModFix/>
          </a:blip>
          <a:srcRect b="0" l="0" r="0" t="0"/>
          <a:stretch/>
        </p:blipFill>
        <p:spPr>
          <a:xfrm>
            <a:off x="3801767" y="927238"/>
            <a:ext cx="3206435" cy="41298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95" name="Shape 95"/>
        <p:cNvGrpSpPr/>
        <p:nvPr/>
      </p:nvGrpSpPr>
      <p:grpSpPr>
        <a:xfrm>
          <a:off x="0" y="0"/>
          <a:ext cx="0" cy="0"/>
          <a:chOff x="0" y="0"/>
          <a:chExt cx="0" cy="0"/>
        </a:xfrm>
      </p:grpSpPr>
      <p:sp>
        <p:nvSpPr>
          <p:cNvPr id="96" name="Google Shape;96;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b="1" lang="en">
                <a:solidFill>
                  <a:schemeClr val="lt1"/>
                </a:solidFill>
              </a:rPr>
              <a:t>What is a PMB?</a:t>
            </a:r>
            <a:endParaRPr b="1">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5"/>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9" name="Google Shape;529;p75"/>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Overturning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For internal stability checks, overturning is calculated for each row from that row to the top of the wall.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Even if the external stability for overturning is adequate, it is possible that the upper portion of the wall may be unstable or fail to possess the minimum desired level of reliability.</a:t>
            </a:r>
            <a:endParaRPr sz="1200">
              <a:solidFill>
                <a:schemeClr val="dk1"/>
              </a:solidFill>
            </a:endParaRPr>
          </a:p>
          <a:p>
            <a:pPr indent="0" lvl="0" marL="914400" rtl="0" algn="l">
              <a:lnSpc>
                <a:spcPct val="150000"/>
              </a:lnSpc>
              <a:spcBef>
                <a:spcPts val="1200"/>
              </a:spcBef>
              <a:spcAft>
                <a:spcPts val="1200"/>
              </a:spcAft>
              <a:buSzPts val="1800"/>
              <a:buNone/>
            </a:pPr>
            <a:r>
              <a:t/>
            </a:r>
            <a:endParaRPr sz="1200">
              <a:solidFill>
                <a:schemeClr val="dk1"/>
              </a:solidFill>
            </a:endParaRPr>
          </a:p>
        </p:txBody>
      </p:sp>
      <p:sp>
        <p:nvSpPr>
          <p:cNvPr id="530" name="Google Shape;530;p75"/>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pic>
        <p:nvPicPr>
          <p:cNvPr id="531" name="Google Shape;531;p75"/>
          <p:cNvPicPr preferRelativeResize="0"/>
          <p:nvPr/>
        </p:nvPicPr>
        <p:blipFill rotWithShape="1">
          <a:blip r:embed="rId3">
            <a:alphaModFix/>
          </a:blip>
          <a:srcRect b="0" l="0" r="0" t="0"/>
          <a:stretch/>
        </p:blipFill>
        <p:spPr>
          <a:xfrm>
            <a:off x="900175" y="2472875"/>
            <a:ext cx="2831801" cy="2297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6"/>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7" name="Google Shape;537;p76"/>
          <p:cNvSpPr txBox="1"/>
          <p:nvPr>
            <p:ph idx="1" type="body"/>
          </p:nvPr>
        </p:nvSpPr>
        <p:spPr>
          <a:xfrm>
            <a:off x="52675" y="883000"/>
            <a:ext cx="72102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Global Stability and Internal Compound Stability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Overall, or global stability, evaluates the entire slope containing the wall using a limit equilibrium analysis such as Bishop’s method.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Global stability calculations evaluate hundreds of potential failure surfaces to determine which produces the minimum factor of safety. Computer programs such as those below are used to perform these evaluations.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GEO 5 Slope stability</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Slide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XSTBL</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Slope/W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The design engineer of record for the wall must perform global stability calculations, unless specified otherwise. </a:t>
            </a:r>
            <a:endParaRPr sz="1200">
              <a:solidFill>
                <a:schemeClr val="dk1"/>
              </a:solidFill>
            </a:endParaRPr>
          </a:p>
        </p:txBody>
      </p:sp>
      <p:sp>
        <p:nvSpPr>
          <p:cNvPr id="538" name="Google Shape;538;p76"/>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Stability Analysis</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2061"/>
        </a:solidFill>
      </p:bgPr>
    </p:bg>
    <p:spTree>
      <p:nvGrpSpPr>
        <p:cNvPr id="542" name="Shape 542"/>
        <p:cNvGrpSpPr/>
        <p:nvPr/>
      </p:nvGrpSpPr>
      <p:grpSpPr>
        <a:xfrm>
          <a:off x="0" y="0"/>
          <a:ext cx="0" cy="0"/>
          <a:chOff x="0" y="0"/>
          <a:chExt cx="0" cy="0"/>
        </a:xfrm>
      </p:grpSpPr>
      <p:sp>
        <p:nvSpPr>
          <p:cNvPr id="543" name="Google Shape;543;p7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b="1" lang="en">
                <a:solidFill>
                  <a:schemeClr val="lt1"/>
                </a:solidFill>
              </a:rPr>
              <a:t>Details &amp; Best Practices for Walls</a:t>
            </a:r>
            <a:endParaRPr b="1">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8"/>
          <p:cNvSpPr txBox="1"/>
          <p:nvPr>
            <p:ph idx="1" type="body"/>
          </p:nvPr>
        </p:nvSpPr>
        <p:spPr>
          <a:xfrm>
            <a:off x="52800" y="882213"/>
            <a:ext cx="8852700" cy="20274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Overview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Proper wall design demands more than simply performing stability calculations. Often, it is specific construction details included in the design that will cause a PMB wall project to be successful or not.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The following list contains several details that should be included in every design, some that are specific to a particular project, and the list is likely missing specific details that may be required for a very complex project. </a:t>
            </a:r>
            <a:endParaRPr sz="1200">
              <a:solidFill>
                <a:schemeClr val="dk1"/>
              </a:solidFill>
            </a:endParaRPr>
          </a:p>
        </p:txBody>
      </p:sp>
      <p:sp>
        <p:nvSpPr>
          <p:cNvPr id="549" name="Google Shape;549;p78"/>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Detailing </a:t>
            </a:r>
            <a:endParaRPr sz="3000"/>
          </a:p>
        </p:txBody>
      </p:sp>
      <p:pic>
        <p:nvPicPr>
          <p:cNvPr id="550" name="Google Shape;550;p78"/>
          <p:cNvPicPr preferRelativeResize="0"/>
          <p:nvPr/>
        </p:nvPicPr>
        <p:blipFill rotWithShape="1">
          <a:blip r:embed="rId3">
            <a:alphaModFix/>
          </a:blip>
          <a:srcRect b="0" l="0" r="0" t="0"/>
          <a:stretch/>
        </p:blipFill>
        <p:spPr>
          <a:xfrm>
            <a:off x="4137059" y="3062989"/>
            <a:ext cx="3238215" cy="1659136"/>
          </a:xfrm>
          <a:prstGeom prst="rect">
            <a:avLst/>
          </a:prstGeom>
          <a:noFill/>
          <a:ln>
            <a:noFill/>
          </a:ln>
        </p:spPr>
      </p:pic>
      <p:sp>
        <p:nvSpPr>
          <p:cNvPr id="551" name="Google Shape;551;p78"/>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52" name="Google Shape;552;p78"/>
          <p:cNvPicPr preferRelativeResize="0"/>
          <p:nvPr/>
        </p:nvPicPr>
        <p:blipFill rotWithShape="1">
          <a:blip r:embed="rId4">
            <a:alphaModFix/>
          </a:blip>
          <a:srcRect b="0" l="0" r="0" t="0"/>
          <a:stretch/>
        </p:blipFill>
        <p:spPr>
          <a:xfrm>
            <a:off x="35323" y="2571750"/>
            <a:ext cx="4123873" cy="1517881"/>
          </a:xfrm>
          <a:prstGeom prst="rect">
            <a:avLst/>
          </a:prstGeom>
          <a:noFill/>
          <a:ln>
            <a:noFill/>
          </a:ln>
        </p:spPr>
      </p:pic>
      <p:sp>
        <p:nvSpPr>
          <p:cNvPr id="553" name="Google Shape;553;p78"/>
          <p:cNvSpPr/>
          <p:nvPr/>
        </p:nvSpPr>
        <p:spPr>
          <a:xfrm>
            <a:off x="2357591" y="3862941"/>
            <a:ext cx="941700" cy="34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8"/>
          <p:cNvSpPr/>
          <p:nvPr/>
        </p:nvSpPr>
        <p:spPr>
          <a:xfrm rot="10800000">
            <a:off x="1794950" y="2487825"/>
            <a:ext cx="2067000" cy="6450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9"/>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0" name="Google Shape;560;p79"/>
          <p:cNvSpPr txBox="1"/>
          <p:nvPr>
            <p:ph idx="1" type="body"/>
          </p:nvPr>
        </p:nvSpPr>
        <p:spPr>
          <a:xfrm>
            <a:off x="52800" y="987000"/>
            <a:ext cx="8852700" cy="4112700"/>
          </a:xfrm>
          <a:prstGeom prst="rect">
            <a:avLst/>
          </a:prstGeom>
          <a:noFill/>
          <a:ln>
            <a:noFill/>
          </a:ln>
        </p:spPr>
        <p:txBody>
          <a:bodyPr anchorCtr="0" anchor="t" bIns="91425" lIns="91425" spcFirstLastPara="1" rIns="91425" wrap="square" tIns="91425">
            <a:normAutofit fontScale="92500" lnSpcReduction="10000"/>
          </a:bodyPr>
          <a:lstStyle/>
          <a:p>
            <a:pPr indent="-330200" lvl="0" marL="457200" rtl="0" algn="l">
              <a:lnSpc>
                <a:spcPct val="150000"/>
              </a:lnSpc>
              <a:spcBef>
                <a:spcPts val="1200"/>
              </a:spcBef>
              <a:spcAft>
                <a:spcPts val="0"/>
              </a:spcAft>
              <a:buClr>
                <a:schemeClr val="dk1"/>
              </a:buClr>
              <a:buSzPct val="108108"/>
              <a:buChar char="●"/>
            </a:pPr>
            <a:r>
              <a:rPr lang="en" sz="1600">
                <a:solidFill>
                  <a:schemeClr val="dk1"/>
                </a:solidFill>
              </a:rPr>
              <a:t>Details    </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Running Bond</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Leveling Pad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Aggregate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Unreinforced Concrete</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Drains </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Slopes</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Sloping Grade Parallel to the Wall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Sloping Grade Perpendicular to the Wall </a:t>
            </a:r>
            <a:endParaRPr sz="1200">
              <a:solidFill>
                <a:schemeClr val="dk1"/>
              </a:solidFill>
            </a:endParaRPr>
          </a:p>
          <a:p>
            <a:pPr indent="-304800" lvl="1" marL="914400" rtl="0" algn="l">
              <a:lnSpc>
                <a:spcPct val="150000"/>
              </a:lnSpc>
              <a:spcBef>
                <a:spcPts val="0"/>
              </a:spcBef>
              <a:spcAft>
                <a:spcPts val="0"/>
              </a:spcAft>
              <a:buClr>
                <a:schemeClr val="dk1"/>
              </a:buClr>
              <a:buSzPct val="108108"/>
              <a:buChar char="○"/>
            </a:pPr>
            <a:r>
              <a:rPr lang="en" sz="1200">
                <a:solidFill>
                  <a:schemeClr val="dk1"/>
                </a:solidFill>
              </a:rPr>
              <a:t>Barriers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Rails and Fences </a:t>
            </a:r>
            <a:endParaRPr sz="1200">
              <a:solidFill>
                <a:schemeClr val="dk1"/>
              </a:solidFill>
            </a:endParaRPr>
          </a:p>
          <a:p>
            <a:pPr indent="-304800" lvl="2" marL="1371600" rtl="0" algn="l">
              <a:lnSpc>
                <a:spcPct val="150000"/>
              </a:lnSpc>
              <a:spcBef>
                <a:spcPts val="0"/>
              </a:spcBef>
              <a:spcAft>
                <a:spcPts val="0"/>
              </a:spcAft>
              <a:buClr>
                <a:schemeClr val="dk1"/>
              </a:buClr>
              <a:buSzPct val="108108"/>
              <a:buChar char="■"/>
            </a:pPr>
            <a:r>
              <a:rPr lang="en" sz="1200">
                <a:solidFill>
                  <a:schemeClr val="dk1"/>
                </a:solidFill>
              </a:rPr>
              <a:t>Traffic Barriers </a:t>
            </a:r>
            <a:endParaRPr sz="1200">
              <a:solidFill>
                <a:schemeClr val="dk1"/>
              </a:solidFill>
            </a:endParaRPr>
          </a:p>
          <a:p>
            <a:pPr indent="-304800" lvl="3" marL="1828800" rtl="0" algn="l">
              <a:lnSpc>
                <a:spcPct val="150000"/>
              </a:lnSpc>
              <a:spcBef>
                <a:spcPts val="0"/>
              </a:spcBef>
              <a:spcAft>
                <a:spcPts val="0"/>
              </a:spcAft>
              <a:buClr>
                <a:schemeClr val="dk1"/>
              </a:buClr>
              <a:buSzPct val="108108"/>
              <a:buChar char="●"/>
            </a:pPr>
            <a:r>
              <a:rPr lang="en" sz="1200">
                <a:solidFill>
                  <a:schemeClr val="dk1"/>
                </a:solidFill>
              </a:rPr>
              <a:t>Post-and-Beam Guardrail </a:t>
            </a:r>
            <a:endParaRPr sz="1200">
              <a:solidFill>
                <a:schemeClr val="dk1"/>
              </a:solidFill>
            </a:endParaRPr>
          </a:p>
          <a:p>
            <a:pPr indent="-304800" lvl="3" marL="1828800" rtl="0" algn="l">
              <a:lnSpc>
                <a:spcPct val="150000"/>
              </a:lnSpc>
              <a:spcBef>
                <a:spcPts val="0"/>
              </a:spcBef>
              <a:spcAft>
                <a:spcPts val="0"/>
              </a:spcAft>
              <a:buClr>
                <a:schemeClr val="dk1"/>
              </a:buClr>
              <a:buSzPct val="108108"/>
              <a:buChar char="●"/>
            </a:pPr>
            <a:r>
              <a:rPr lang="en" sz="1200">
                <a:solidFill>
                  <a:schemeClr val="dk1"/>
                </a:solidFill>
              </a:rPr>
              <a:t>Concrete Parapet Wall with Moment Slab</a:t>
            </a:r>
            <a:endParaRPr sz="1200">
              <a:solidFill>
                <a:schemeClr val="dk1"/>
              </a:solidFill>
            </a:endParaRPr>
          </a:p>
          <a:p>
            <a:pPr indent="-304800" lvl="3" marL="1828800" rtl="0" algn="l">
              <a:lnSpc>
                <a:spcPct val="150000"/>
              </a:lnSpc>
              <a:spcBef>
                <a:spcPts val="0"/>
              </a:spcBef>
              <a:spcAft>
                <a:spcPts val="0"/>
              </a:spcAft>
              <a:buClr>
                <a:schemeClr val="dk1"/>
              </a:buClr>
              <a:buSzPct val="108108"/>
              <a:buChar char="●"/>
            </a:pPr>
            <a:r>
              <a:rPr lang="en" sz="1200">
                <a:solidFill>
                  <a:schemeClr val="dk1"/>
                </a:solidFill>
              </a:rPr>
              <a:t>Parapet Walls and Moment Slab that Incorporate PMB Units</a:t>
            </a:r>
            <a:endParaRPr sz="1200">
              <a:solidFill>
                <a:schemeClr val="dk1"/>
              </a:solidFill>
            </a:endParaRPr>
          </a:p>
        </p:txBody>
      </p:sp>
      <p:sp>
        <p:nvSpPr>
          <p:cNvPr id="561" name="Google Shape;561;p79"/>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Detailing </a:t>
            </a:r>
            <a:endParaRPr sz="3000"/>
          </a:p>
        </p:txBody>
      </p:sp>
      <p:pic>
        <p:nvPicPr>
          <p:cNvPr descr="A pond with a gate and a fence&#10;&#10;Description automatically generated" id="562" name="Google Shape;562;p79"/>
          <p:cNvPicPr preferRelativeResize="0"/>
          <p:nvPr/>
        </p:nvPicPr>
        <p:blipFill rotWithShape="1">
          <a:blip r:embed="rId3">
            <a:alphaModFix/>
          </a:blip>
          <a:srcRect b="0" l="0" r="0" t="0"/>
          <a:stretch/>
        </p:blipFill>
        <p:spPr>
          <a:xfrm>
            <a:off x="4537550" y="1770225"/>
            <a:ext cx="4010300" cy="1856500"/>
          </a:xfrm>
          <a:prstGeom prst="rect">
            <a:avLst/>
          </a:prstGeom>
          <a:noFill/>
          <a:ln>
            <a:noFill/>
          </a:ln>
        </p:spPr>
      </p:pic>
      <p:pic>
        <p:nvPicPr>
          <p:cNvPr descr="A stone wall with a black umbrella&#10;&#10;Description automatically generated" id="563" name="Google Shape;563;p79"/>
          <p:cNvPicPr preferRelativeResize="0"/>
          <p:nvPr/>
        </p:nvPicPr>
        <p:blipFill rotWithShape="1">
          <a:blip r:embed="rId4">
            <a:alphaModFix/>
          </a:blip>
          <a:srcRect b="0" l="0" r="0" t="0"/>
          <a:stretch/>
        </p:blipFill>
        <p:spPr>
          <a:xfrm>
            <a:off x="3058151" y="865195"/>
            <a:ext cx="2906973" cy="149343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0"/>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9" name="Google Shape;569;p80"/>
          <p:cNvSpPr txBox="1"/>
          <p:nvPr>
            <p:ph idx="1" type="body"/>
          </p:nvPr>
        </p:nvSpPr>
        <p:spPr>
          <a:xfrm>
            <a:off x="52675" y="883000"/>
            <a:ext cx="88527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Details (Continued)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Curves and Corners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Utilities and Culverts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Dry Utilities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Wet Utilities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Pipes Installed Through the Wall</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Culvert Headwalls</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Vertical Slip Joint</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Ect. </a:t>
            </a:r>
            <a:endParaRPr sz="1200">
              <a:solidFill>
                <a:schemeClr val="dk1"/>
              </a:solidFill>
            </a:endParaRPr>
          </a:p>
        </p:txBody>
      </p:sp>
      <p:sp>
        <p:nvSpPr>
          <p:cNvPr id="570" name="Google Shape;570;p80"/>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Detailing </a:t>
            </a:r>
            <a:endParaRPr sz="3000"/>
          </a:p>
        </p:txBody>
      </p:sp>
      <p:pic>
        <p:nvPicPr>
          <p:cNvPr descr="A stone wall with plants growing on it&#10;&#10;Description automatically generated" id="571" name="Google Shape;571;p80"/>
          <p:cNvPicPr preferRelativeResize="0"/>
          <p:nvPr/>
        </p:nvPicPr>
        <p:blipFill rotWithShape="1">
          <a:blip r:embed="rId3">
            <a:alphaModFix/>
          </a:blip>
          <a:srcRect b="0" l="0" r="0" t="0"/>
          <a:stretch/>
        </p:blipFill>
        <p:spPr>
          <a:xfrm>
            <a:off x="4840749" y="1113853"/>
            <a:ext cx="3101455" cy="1665028"/>
          </a:xfrm>
          <a:prstGeom prst="rect">
            <a:avLst/>
          </a:prstGeom>
          <a:noFill/>
          <a:ln>
            <a:noFill/>
          </a:ln>
        </p:spPr>
      </p:pic>
      <p:pic>
        <p:nvPicPr>
          <p:cNvPr descr="A house with a stone wall and a fire pit&#10;&#10;Description automatically generated" id="572" name="Google Shape;572;p80"/>
          <p:cNvPicPr preferRelativeResize="0"/>
          <p:nvPr/>
        </p:nvPicPr>
        <p:blipFill rotWithShape="1">
          <a:blip r:embed="rId4">
            <a:alphaModFix/>
          </a:blip>
          <a:srcRect b="0" l="0" r="0" t="0"/>
          <a:stretch/>
        </p:blipFill>
        <p:spPr>
          <a:xfrm>
            <a:off x="2857950" y="2880026"/>
            <a:ext cx="4005999" cy="1705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1"/>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8" name="Google Shape;578;p81"/>
          <p:cNvSpPr txBox="1"/>
          <p:nvPr>
            <p:ph idx="1" type="body"/>
          </p:nvPr>
        </p:nvSpPr>
        <p:spPr>
          <a:xfrm>
            <a:off x="52800" y="1030800"/>
            <a:ext cx="88527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Topics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Geotechnical Site Investigation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Design Parameters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Site Grading, Alignment, and Utilities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Cost Estimating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Selecting a Retaining Wall Design Engineer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Engineering Design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Construction </a:t>
            </a:r>
            <a:endParaRPr sz="1200">
              <a:solidFill>
                <a:schemeClr val="dk1"/>
              </a:solidFill>
            </a:endParaRPr>
          </a:p>
        </p:txBody>
      </p:sp>
      <p:sp>
        <p:nvSpPr>
          <p:cNvPr id="579" name="Google Shape;579;p81"/>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Best Practices</a:t>
            </a:r>
            <a:endParaRPr sz="3000"/>
          </a:p>
        </p:txBody>
      </p:sp>
      <p:pic>
        <p:nvPicPr>
          <p:cNvPr descr="A stone wall with a fence and grass&#10;&#10;Description automatically generated" id="580" name="Google Shape;580;p81"/>
          <p:cNvPicPr preferRelativeResize="0"/>
          <p:nvPr/>
        </p:nvPicPr>
        <p:blipFill rotWithShape="1">
          <a:blip r:embed="rId3">
            <a:alphaModFix/>
          </a:blip>
          <a:srcRect b="0" l="0" r="0" t="0"/>
          <a:stretch/>
        </p:blipFill>
        <p:spPr>
          <a:xfrm>
            <a:off x="4196091" y="1126334"/>
            <a:ext cx="4801115" cy="360261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86" name="Google Shape;586;p82"/>
          <p:cNvSpPr txBox="1"/>
          <p:nvPr>
            <p:ph idx="1" type="body"/>
          </p:nvPr>
        </p:nvSpPr>
        <p:spPr>
          <a:xfrm>
            <a:off x="-48696" y="1030809"/>
            <a:ext cx="4506600"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Engineering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When should you consider engaging an Engineer </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Changeling sites </a:t>
            </a:r>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Tiered walls</a:t>
            </a:r>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Tall walls </a:t>
            </a:r>
            <a:endParaRPr/>
          </a:p>
          <a:p>
            <a:pPr indent="-304800" lvl="3" marL="1828800" rtl="0" algn="l">
              <a:lnSpc>
                <a:spcPct val="150000"/>
              </a:lnSpc>
              <a:spcBef>
                <a:spcPts val="0"/>
              </a:spcBef>
              <a:spcAft>
                <a:spcPts val="0"/>
              </a:spcAft>
              <a:buClr>
                <a:schemeClr val="dk1"/>
              </a:buClr>
              <a:buSzPts val="1200"/>
              <a:buChar char="○"/>
            </a:pPr>
            <a:r>
              <a:rPr lang="en" sz="1200">
                <a:solidFill>
                  <a:schemeClr val="dk1"/>
                </a:solidFill>
              </a:rPr>
              <a:t>Etc. </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Water conditions </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Local requirements </a:t>
            </a:r>
            <a:endParaRPr/>
          </a:p>
          <a:p>
            <a:pPr indent="0" lvl="0" marL="152400" rtl="0" algn="l">
              <a:lnSpc>
                <a:spcPct val="150000"/>
              </a:lnSpc>
              <a:spcBef>
                <a:spcPts val="0"/>
              </a:spcBef>
              <a:spcAft>
                <a:spcPts val="0"/>
              </a:spcAft>
              <a:buClr>
                <a:schemeClr val="dk1"/>
              </a:buClr>
              <a:buSzPts val="1200"/>
              <a:buNone/>
            </a:pPr>
            <a:r>
              <a:t/>
            </a:r>
            <a:endParaRPr sz="1800">
              <a:solidFill>
                <a:schemeClr val="dk1"/>
              </a:solidFill>
            </a:endParaRPr>
          </a:p>
        </p:txBody>
      </p:sp>
      <p:sp>
        <p:nvSpPr>
          <p:cNvPr id="587" name="Google Shape;587;p8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Best Practices</a:t>
            </a:r>
            <a:endParaRPr sz="3000"/>
          </a:p>
        </p:txBody>
      </p:sp>
      <p:pic>
        <p:nvPicPr>
          <p:cNvPr descr="A house with a wall and a lawn&#10;&#10;Description automatically generated with medium confidence" id="588" name="Google Shape;588;p82"/>
          <p:cNvPicPr preferRelativeResize="0"/>
          <p:nvPr/>
        </p:nvPicPr>
        <p:blipFill rotWithShape="1">
          <a:blip r:embed="rId3">
            <a:alphaModFix/>
          </a:blip>
          <a:srcRect b="0" l="0" r="0" t="10354"/>
          <a:stretch/>
        </p:blipFill>
        <p:spPr>
          <a:xfrm>
            <a:off x="4356300" y="1050376"/>
            <a:ext cx="4506676" cy="3468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4" name="Google Shape;594;p83"/>
          <p:cNvSpPr txBox="1"/>
          <p:nvPr>
            <p:ph idx="1" type="body"/>
          </p:nvPr>
        </p:nvSpPr>
        <p:spPr>
          <a:xfrm>
            <a:off x="52800" y="1030800"/>
            <a:ext cx="4239994" cy="41127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Engineering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What are the benefits from obtaining an engineering design for a wall</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Provide detailed construction plans for the wall</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Help identify any challenging construction issues</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Alleviate some of the risk associated with the project</a:t>
            </a:r>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Provide a resource for answering issues or questions that arise during construction</a:t>
            </a:r>
            <a:endParaRPr/>
          </a:p>
          <a:p>
            <a:pPr indent="0" lvl="0" marL="152400" rtl="0" algn="l">
              <a:lnSpc>
                <a:spcPct val="150000"/>
              </a:lnSpc>
              <a:spcBef>
                <a:spcPts val="0"/>
              </a:spcBef>
              <a:spcAft>
                <a:spcPts val="0"/>
              </a:spcAft>
              <a:buClr>
                <a:schemeClr val="dk1"/>
              </a:buClr>
              <a:buSzPts val="1200"/>
              <a:buNone/>
            </a:pPr>
            <a:r>
              <a:t/>
            </a:r>
            <a:endParaRPr sz="1800">
              <a:solidFill>
                <a:schemeClr val="dk1"/>
              </a:solidFill>
            </a:endParaRPr>
          </a:p>
        </p:txBody>
      </p:sp>
      <p:sp>
        <p:nvSpPr>
          <p:cNvPr id="595" name="Google Shape;595;p8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Best Practices</a:t>
            </a:r>
            <a:endParaRPr sz="3000"/>
          </a:p>
        </p:txBody>
      </p:sp>
      <p:pic>
        <p:nvPicPr>
          <p:cNvPr descr="A stone wall with trees and a fence&#10;&#10;Description automatically generated" id="596" name="Google Shape;596;p83"/>
          <p:cNvPicPr preferRelativeResize="0"/>
          <p:nvPr/>
        </p:nvPicPr>
        <p:blipFill rotWithShape="1">
          <a:blip r:embed="rId3">
            <a:alphaModFix/>
          </a:blip>
          <a:srcRect b="0" l="0" r="0" t="14000"/>
          <a:stretch/>
        </p:blipFill>
        <p:spPr>
          <a:xfrm>
            <a:off x="4292800" y="974174"/>
            <a:ext cx="4742825" cy="30996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0" name="Shape 600"/>
        <p:cNvGrpSpPr/>
        <p:nvPr/>
      </p:nvGrpSpPr>
      <p:grpSpPr>
        <a:xfrm>
          <a:off x="0" y="0"/>
          <a:ext cx="0" cy="0"/>
          <a:chOff x="0" y="0"/>
          <a:chExt cx="0" cy="0"/>
        </a:xfrm>
      </p:grpSpPr>
      <p:sp>
        <p:nvSpPr>
          <p:cNvPr id="601" name="Google Shape;601;p84"/>
          <p:cNvSpPr txBox="1"/>
          <p:nvPr>
            <p:ph idx="4294967295" type="ctrTitle"/>
          </p:nvPr>
        </p:nvSpPr>
        <p:spPr>
          <a:xfrm>
            <a:off x="939006" y="2010912"/>
            <a:ext cx="7265987" cy="1121675"/>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500" u="none" cap="none" strike="noStrike">
                <a:solidFill>
                  <a:schemeClr val="lt1"/>
                </a:solidFill>
                <a:latin typeface="Roboto Black"/>
                <a:ea typeface="Roboto Black"/>
                <a:cs typeface="Roboto Black"/>
                <a:sym typeface="Roboto Black"/>
              </a:rPr>
              <a:t>QUESTIONS?</a:t>
            </a:r>
            <a:endParaRPr b="0" i="0" sz="7500" u="none" cap="none" strike="noStrike">
              <a:solidFill>
                <a:schemeClr val="lt1"/>
              </a:solidFill>
              <a:latin typeface="Roboto Black"/>
              <a:ea typeface="Roboto Black"/>
              <a:cs typeface="Roboto Black"/>
              <a:sym typeface="Robo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2"/>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 name="Google Shape;102;p22"/>
          <p:cNvSpPr txBox="1"/>
          <p:nvPr>
            <p:ph idx="1" type="body"/>
          </p:nvPr>
        </p:nvSpPr>
        <p:spPr>
          <a:xfrm>
            <a:off x="129950" y="865200"/>
            <a:ext cx="8816400" cy="4278300"/>
          </a:xfrm>
          <a:prstGeom prst="rect">
            <a:avLst/>
          </a:prstGeom>
          <a:noFill/>
          <a:ln>
            <a:noFill/>
          </a:ln>
        </p:spPr>
        <p:txBody>
          <a:bodyPr anchorCtr="0" anchor="t" bIns="91425" lIns="91425" spcFirstLastPara="1" rIns="91425" wrap="square" tIns="91425">
            <a:norm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Precast Modular Block (PMB) </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Name commonly used to describe a large retaining wall block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Produced from first purpose, wet-cast concrete </a:t>
            </a:r>
            <a:endParaRPr sz="1200">
              <a:solidFill>
                <a:schemeClr val="dk1"/>
              </a:solidFill>
            </a:endParaRPr>
          </a:p>
          <a:p>
            <a:pPr indent="-304800" lvl="1" marL="914400" rtl="0" algn="just">
              <a:lnSpc>
                <a:spcPct val="150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Produced per ASTM Standard Specification C1776 - Standard Specification for Wet-Cast Precast Modular Retaining Wall Units</a:t>
            </a:r>
            <a:endParaRPr sz="1200">
              <a:solidFill>
                <a:schemeClr val="dk1"/>
              </a:solidFill>
              <a:latin typeface="Roboto"/>
              <a:ea typeface="Roboto"/>
              <a:cs typeface="Roboto"/>
              <a:sym typeface="Roboto"/>
            </a:endParaRPr>
          </a:p>
          <a:p>
            <a:pPr indent="-304800" lvl="1" marL="914400" rtl="0" algn="just">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Generally have  water / cement ratio of between 0.40 and 0.45</a:t>
            </a:r>
            <a:endParaRPr sz="1200">
              <a:solidFill>
                <a:schemeClr val="dk1"/>
              </a:solidFill>
              <a:latin typeface="Roboto"/>
              <a:ea typeface="Roboto"/>
              <a:cs typeface="Roboto"/>
              <a:sym typeface="Roboto"/>
            </a:endParaRPr>
          </a:p>
          <a:p>
            <a:pPr indent="-304800" lvl="1" marL="914400" rtl="0" algn="just">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Minimum compressive strength of 4,000 psi</a:t>
            </a:r>
            <a:endParaRPr sz="1200">
              <a:solidFill>
                <a:schemeClr val="dk1"/>
              </a:solidFill>
              <a:latin typeface="Roboto"/>
              <a:ea typeface="Roboto"/>
              <a:cs typeface="Roboto"/>
              <a:sym typeface="Roboto"/>
            </a:endParaRPr>
          </a:p>
        </p:txBody>
      </p:sp>
      <p:sp>
        <p:nvSpPr>
          <p:cNvPr id="103" name="Google Shape;103;p22"/>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What is a Precast Modular Block?</a:t>
            </a:r>
            <a:endParaRPr sz="3000"/>
          </a:p>
        </p:txBody>
      </p:sp>
      <p:sp>
        <p:nvSpPr>
          <p:cNvPr id="104" name="Google Shape;104;p22"/>
          <p:cNvSpPr/>
          <p:nvPr/>
        </p:nvSpPr>
        <p:spPr>
          <a:xfrm rot="-5400000">
            <a:off x="7116800" y="3337550"/>
            <a:ext cx="1059300" cy="24504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white brick on a black background&#10;&#10;Description automatically generated" id="105" name="Google Shape;105;p22"/>
          <p:cNvPicPr preferRelativeResize="0"/>
          <p:nvPr/>
        </p:nvPicPr>
        <p:blipFill rotWithShape="1">
          <a:blip r:embed="rId3">
            <a:alphaModFix/>
          </a:blip>
          <a:srcRect b="0" l="0" r="0" t="0"/>
          <a:stretch/>
        </p:blipFill>
        <p:spPr>
          <a:xfrm>
            <a:off x="3257126" y="3059264"/>
            <a:ext cx="3130301" cy="1771075"/>
          </a:xfrm>
          <a:prstGeom prst="rect">
            <a:avLst/>
          </a:prstGeom>
          <a:noFill/>
          <a:ln>
            <a:noFill/>
          </a:ln>
        </p:spPr>
      </p:pic>
      <p:pic>
        <p:nvPicPr>
          <p:cNvPr descr="A large white stone on a black background&#10;&#10;Description automatically generated" id="106" name="Google Shape;106;p22"/>
          <p:cNvPicPr preferRelativeResize="0"/>
          <p:nvPr/>
        </p:nvPicPr>
        <p:blipFill rotWithShape="1">
          <a:blip r:embed="rId4">
            <a:alphaModFix/>
          </a:blip>
          <a:srcRect b="0" l="0" r="0" t="0"/>
          <a:stretch/>
        </p:blipFill>
        <p:spPr>
          <a:xfrm>
            <a:off x="166761" y="3311743"/>
            <a:ext cx="3425371" cy="14804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3"/>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 name="Google Shape;112;p23"/>
          <p:cNvSpPr txBox="1"/>
          <p:nvPr>
            <p:ph idx="1" type="body"/>
          </p:nvPr>
        </p:nvSpPr>
        <p:spPr>
          <a:xfrm>
            <a:off x="383181" y="1934567"/>
            <a:ext cx="3440018" cy="1612198"/>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1200"/>
              </a:spcAft>
              <a:buSzPts val="1800"/>
              <a:buNone/>
            </a:pPr>
            <a:r>
              <a:rPr lang="en" sz="1200">
                <a:solidFill>
                  <a:schemeClr val="dk1"/>
                </a:solidFill>
              </a:rPr>
              <a:t>PMB units vary in size, but generally range between a few hundred pounds to several thousand pounds each. PMB units are almost exclusively set by large construction equipment. </a:t>
            </a:r>
            <a:endParaRPr sz="1200">
              <a:solidFill>
                <a:schemeClr val="dk1"/>
              </a:solidFill>
            </a:endParaRPr>
          </a:p>
        </p:txBody>
      </p:sp>
      <p:sp>
        <p:nvSpPr>
          <p:cNvPr id="113" name="Google Shape;113;p23"/>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What is a Precast Modular Block?</a:t>
            </a:r>
            <a:endParaRPr sz="3000"/>
          </a:p>
        </p:txBody>
      </p:sp>
      <p:pic>
        <p:nvPicPr>
          <p:cNvPr descr="A large grey blocks stacked on a pallet&#10;&#10;Description automatically generated" id="114" name="Google Shape;114;p23"/>
          <p:cNvPicPr preferRelativeResize="0"/>
          <p:nvPr/>
        </p:nvPicPr>
        <p:blipFill rotWithShape="1">
          <a:blip r:embed="rId3">
            <a:alphaModFix/>
          </a:blip>
          <a:srcRect b="0" l="0" r="0" t="0"/>
          <a:stretch/>
        </p:blipFill>
        <p:spPr>
          <a:xfrm>
            <a:off x="3950603" y="1246002"/>
            <a:ext cx="3654424" cy="243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p:nvPr/>
        </p:nvSpPr>
        <p:spPr>
          <a:xfrm>
            <a:off x="1" y="0"/>
            <a:ext cx="9144000" cy="865200"/>
          </a:xfrm>
          <a:prstGeom prst="rect">
            <a:avLst/>
          </a:prstGeom>
          <a:solidFill>
            <a:srgbClr val="8920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 name="Google Shape;120;p24"/>
          <p:cNvSpPr txBox="1"/>
          <p:nvPr>
            <p:ph idx="1" type="body"/>
          </p:nvPr>
        </p:nvSpPr>
        <p:spPr>
          <a:xfrm>
            <a:off x="163800" y="918900"/>
            <a:ext cx="51450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1200"/>
              </a:spcBef>
              <a:spcAft>
                <a:spcPts val="0"/>
              </a:spcAft>
              <a:buClr>
                <a:schemeClr val="dk1"/>
              </a:buClr>
              <a:buSzPts val="1600"/>
              <a:buChar char="●"/>
            </a:pPr>
            <a:r>
              <a:rPr lang="en" sz="1600">
                <a:solidFill>
                  <a:schemeClr val="dk1"/>
                </a:solidFill>
              </a:rPr>
              <a:t>Precast Modular Block (PMB) </a:t>
            </a:r>
            <a:endParaRPr sz="16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Can be</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Solid</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Slotted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Hollow </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Often they have some form of interlocking mechanism for</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Block-to-block shear </a:t>
            </a:r>
            <a:endParaRPr sz="1200">
              <a:solidFill>
                <a:schemeClr val="dk1"/>
              </a:solidFill>
            </a:endParaRPr>
          </a:p>
          <a:p>
            <a:pPr indent="-304800" lvl="2" marL="1371600" rtl="0" algn="l">
              <a:lnSpc>
                <a:spcPct val="150000"/>
              </a:lnSpc>
              <a:spcBef>
                <a:spcPts val="0"/>
              </a:spcBef>
              <a:spcAft>
                <a:spcPts val="0"/>
              </a:spcAft>
              <a:buClr>
                <a:schemeClr val="dk1"/>
              </a:buClr>
              <a:buSzPts val="1200"/>
              <a:buChar char="■"/>
            </a:pPr>
            <a:r>
              <a:rPr lang="en" sz="1200">
                <a:solidFill>
                  <a:schemeClr val="dk1"/>
                </a:solidFill>
              </a:rPr>
              <a:t>Establish horizontal setback between rows </a:t>
            </a:r>
            <a:endParaRPr sz="1200">
              <a:solidFill>
                <a:srgbClr val="000000"/>
              </a:solidFill>
            </a:endParaRPr>
          </a:p>
        </p:txBody>
      </p:sp>
      <p:sp>
        <p:nvSpPr>
          <p:cNvPr id="121" name="Google Shape;121;p24"/>
          <p:cNvSpPr txBox="1"/>
          <p:nvPr>
            <p:ph type="ctrTitle"/>
          </p:nvPr>
        </p:nvSpPr>
        <p:spPr>
          <a:xfrm>
            <a:off x="238500" y="154025"/>
            <a:ext cx="8667000" cy="57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3000"/>
              <a:t>What is a Precast Modular Block?</a:t>
            </a:r>
            <a:endParaRPr sz="3000"/>
          </a:p>
        </p:txBody>
      </p:sp>
      <p:pic>
        <p:nvPicPr>
          <p:cNvPr descr="A grey rectangular object with a handle&#10;&#10;Description automatically generated" id="122" name="Google Shape;122;p24"/>
          <p:cNvPicPr preferRelativeResize="0"/>
          <p:nvPr/>
        </p:nvPicPr>
        <p:blipFill rotWithShape="1">
          <a:blip r:embed="rId3">
            <a:alphaModFix/>
          </a:blip>
          <a:srcRect b="0" l="0" r="0" t="5882"/>
          <a:stretch/>
        </p:blipFill>
        <p:spPr>
          <a:xfrm>
            <a:off x="1438950" y="3287425"/>
            <a:ext cx="3133050" cy="1838950"/>
          </a:xfrm>
          <a:prstGeom prst="rect">
            <a:avLst/>
          </a:prstGeom>
          <a:noFill/>
          <a:ln>
            <a:noFill/>
          </a:ln>
        </p:spPr>
      </p:pic>
      <p:pic>
        <p:nvPicPr>
          <p:cNvPr id="123" name="Google Shape;123;p24" title="oc_a42x12.jpg"/>
          <p:cNvPicPr preferRelativeResize="0"/>
          <p:nvPr/>
        </p:nvPicPr>
        <p:blipFill>
          <a:blip r:embed="rId4">
            <a:alphaModFix/>
          </a:blip>
          <a:stretch>
            <a:fillRect/>
          </a:stretch>
        </p:blipFill>
        <p:spPr>
          <a:xfrm>
            <a:off x="5308800" y="1108925"/>
            <a:ext cx="3528248" cy="1765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